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20116800" cy="11315700"/>
  <p:notesSz cx="20116800" cy="11315700"/>
  <p:embeddedFontLst>
    <p:embeddedFont>
      <p:font typeface="Amalia" panose="020B0504020203020204" pitchFamily="34" charset="-52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ia TSYBULSKA" initials="VT" lastIdx="1" clrIdx="0">
    <p:extLst>
      <p:ext uri="{19B8F6BF-5375-455C-9EA6-DF929625EA0E}">
        <p15:presenceInfo xmlns:p15="http://schemas.microsoft.com/office/powerpoint/2012/main" userId="S::viktoriia.tsybulska@raiffeisen.ua::3266c905-1cef-4e84-8904-b43c1a63eb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AA046-3D96-415F-AC65-EB9913664FC9}" v="4" dt="2022-02-17T10:17:33.585"/>
    <p1510:client id="{9BE28508-7674-4D37-95CC-73797A1DCD25}" v="120" dt="2022-02-17T10:10:07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804" y="56"/>
      </p:cViewPr>
      <p:guideLst>
        <p:guide orient="horz" pos="161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ia VOROBIOVA" userId="S::yuliia.vorobiova@raiffeisen.ua::fdfb087f-f1d2-45d7-931c-386e4ae2a201" providerId="AD" clId="Web-{9BE28508-7674-4D37-95CC-73797A1DCD25}"/>
    <pc:docChg chg="modSld">
      <pc:chgData name="Yuliia VOROBIOVA" userId="S::yuliia.vorobiova@raiffeisen.ua::fdfb087f-f1d2-45d7-931c-386e4ae2a201" providerId="AD" clId="Web-{9BE28508-7674-4D37-95CC-73797A1DCD25}" dt="2022-02-17T10:10:07.079" v="62" actId="20577"/>
      <pc:docMkLst>
        <pc:docMk/>
      </pc:docMkLst>
      <pc:sldChg chg="delSp modSp">
        <pc:chgData name="Yuliia VOROBIOVA" userId="S::yuliia.vorobiova@raiffeisen.ua::fdfb087f-f1d2-45d7-931c-386e4ae2a201" providerId="AD" clId="Web-{9BE28508-7674-4D37-95CC-73797A1DCD25}" dt="2022-02-17T10:10:07.079" v="62" actId="20577"/>
        <pc:sldMkLst>
          <pc:docMk/>
          <pc:sldMk cId="602043007" sldId="265"/>
        </pc:sldMkLst>
        <pc:spChg chg="mod">
          <ac:chgData name="Yuliia VOROBIOVA" userId="S::yuliia.vorobiova@raiffeisen.ua::fdfb087f-f1d2-45d7-931c-386e4ae2a201" providerId="AD" clId="Web-{9BE28508-7674-4D37-95CC-73797A1DCD25}" dt="2022-02-17T10:10:07.079" v="62" actId="20577"/>
          <ac:spMkLst>
            <pc:docMk/>
            <pc:sldMk cId="602043007" sldId="265"/>
            <ac:spMk id="3" creationId="{273544ED-7371-410B-B68A-15116F0DE21F}"/>
          </ac:spMkLst>
        </pc:spChg>
        <pc:spChg chg="del">
          <ac:chgData name="Yuliia VOROBIOVA" userId="S::yuliia.vorobiova@raiffeisen.ua::fdfb087f-f1d2-45d7-931c-386e4ae2a201" providerId="AD" clId="Web-{9BE28508-7674-4D37-95CC-73797A1DCD25}" dt="2022-02-17T10:08:51.093" v="3"/>
          <ac:spMkLst>
            <pc:docMk/>
            <pc:sldMk cId="602043007" sldId="265"/>
            <ac:spMk id="4" creationId="{23AF79CD-75BC-4EEF-A089-7F4C5AEBD45E}"/>
          </ac:spMkLst>
        </pc:spChg>
        <pc:spChg chg="mod">
          <ac:chgData name="Yuliia VOROBIOVA" userId="S::yuliia.vorobiova@raiffeisen.ua::fdfb087f-f1d2-45d7-931c-386e4ae2a201" providerId="AD" clId="Web-{9BE28508-7674-4D37-95CC-73797A1DCD25}" dt="2022-02-17T10:09:58.970" v="60" actId="20577"/>
          <ac:spMkLst>
            <pc:docMk/>
            <pc:sldMk cId="602043007" sldId="265"/>
            <ac:spMk id="8" creationId="{0A0B675E-F41B-43CE-9295-8718BC2F87D5}"/>
          </ac:spMkLst>
        </pc:spChg>
        <pc:picChg chg="del">
          <ac:chgData name="Yuliia VOROBIOVA" userId="S::yuliia.vorobiova@raiffeisen.ua::fdfb087f-f1d2-45d7-931c-386e4ae2a201" providerId="AD" clId="Web-{9BE28508-7674-4D37-95CC-73797A1DCD25}" dt="2022-02-17T10:08:46.156" v="1"/>
          <ac:picMkLst>
            <pc:docMk/>
            <pc:sldMk cId="602043007" sldId="265"/>
            <ac:picMk id="9" creationId="{A53C50B8-3CAB-46AE-A36B-BB2ECCD3930C}"/>
          </ac:picMkLst>
        </pc:picChg>
        <pc:picChg chg="del">
          <ac:chgData name="Yuliia VOROBIOVA" userId="S::yuliia.vorobiova@raiffeisen.ua::fdfb087f-f1d2-45d7-931c-386e4ae2a201" providerId="AD" clId="Web-{9BE28508-7674-4D37-95CC-73797A1DCD25}" dt="2022-02-17T10:08:43.156" v="0"/>
          <ac:picMkLst>
            <pc:docMk/>
            <pc:sldMk cId="602043007" sldId="265"/>
            <ac:picMk id="10" creationId="{10846902-598B-4E09-AFD0-9F17F19093BF}"/>
          </ac:picMkLst>
        </pc:picChg>
        <pc:picChg chg="del">
          <ac:chgData name="Yuliia VOROBIOVA" userId="S::yuliia.vorobiova@raiffeisen.ua::fdfb087f-f1d2-45d7-931c-386e4ae2a201" providerId="AD" clId="Web-{9BE28508-7674-4D37-95CC-73797A1DCD25}" dt="2022-02-17T10:08:47.531" v="2"/>
          <ac:picMkLst>
            <pc:docMk/>
            <pc:sldMk cId="602043007" sldId="265"/>
            <ac:picMk id="11" creationId="{28A8C16B-17C3-44E7-860C-F092ECE902C1}"/>
          </ac:picMkLst>
        </pc:picChg>
      </pc:sldChg>
    </pc:docChg>
  </pc:docChgLst>
  <pc:docChgLst>
    <pc:chgData name="Yuliia VOROBIOVA" userId="S::yuliia.vorobiova@raiffeisen.ua::fdfb087f-f1d2-45d7-931c-386e4ae2a201" providerId="AD" clId="Web-{21DAA046-3D96-415F-AC65-EB9913664FC9}"/>
    <pc:docChg chg="modSld">
      <pc:chgData name="Yuliia VOROBIOVA" userId="S::yuliia.vorobiova@raiffeisen.ua::fdfb087f-f1d2-45d7-931c-386e4ae2a201" providerId="AD" clId="Web-{21DAA046-3D96-415F-AC65-EB9913664FC9}" dt="2022-02-17T10:17:33.570" v="1" actId="20577"/>
      <pc:docMkLst>
        <pc:docMk/>
      </pc:docMkLst>
      <pc:sldChg chg="modSp">
        <pc:chgData name="Yuliia VOROBIOVA" userId="S::yuliia.vorobiova@raiffeisen.ua::fdfb087f-f1d2-45d7-931c-386e4ae2a201" providerId="AD" clId="Web-{21DAA046-3D96-415F-AC65-EB9913664FC9}" dt="2022-02-17T10:17:33.570" v="1" actId="20577"/>
        <pc:sldMkLst>
          <pc:docMk/>
          <pc:sldMk cId="602043007" sldId="265"/>
        </pc:sldMkLst>
        <pc:spChg chg="mod">
          <ac:chgData name="Yuliia VOROBIOVA" userId="S::yuliia.vorobiova@raiffeisen.ua::fdfb087f-f1d2-45d7-931c-386e4ae2a201" providerId="AD" clId="Web-{21DAA046-3D96-415F-AC65-EB9913664FC9}" dt="2022-02-17T10:17:33.570" v="1" actId="20577"/>
          <ac:spMkLst>
            <pc:docMk/>
            <pc:sldMk cId="602043007" sldId="265"/>
            <ac:spMk id="8" creationId="{0A0B675E-F41B-43CE-9295-8718BC2F87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FF2B5EF4-FFF2-40B4-BE49-F238E27FC236}">
                <a16:creationId xmlns:a16="http://schemas.microsoft.com/office/drawing/2014/main" id="{35116E50-9998-41D7-8521-70F98736B563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3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5FC5338C-B574-431A-A02D-AE919D096458}"/>
              </a:ext>
            </a:extLst>
          </p:cNvPr>
          <p:cNvSpPr/>
          <p:nvPr userDrawn="1"/>
        </p:nvSpPr>
        <p:spPr>
          <a:xfrm>
            <a:off x="2272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60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6AD1D8BE-CAE6-4DED-B37F-C4EB5667A44F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14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0F15B65A-20F6-42D8-9086-0CA27A3C7332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5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FF2B5EF4-FFF2-40B4-BE49-F238E27FC236}">
                <a16:creationId xmlns:a16="http://schemas.microsoft.com/office/drawing/2014/main" id="{056CB1EC-F76C-43B4-B853-A3F64465CB9F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51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.gov.ua/ua/payments/project-iso200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.gov.ua/ua/payments/project-iso20022" TargetMode="External"/><Relationship Id="rId2" Type="http://schemas.openxmlformats.org/officeDocument/2006/relationships/hyperlink" Target="https://zakon.rada.gov.ua/laws/show/1591-20#Tex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bank.gov.ua/ua/legislation/Resolution_04072018_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.gov.ua/files/ISO20022/NBU_QA_ISO20022_v17122021.xlsx?web=1" TargetMode="External"/><Relationship Id="rId2" Type="http://schemas.openxmlformats.org/officeDocument/2006/relationships/hyperlink" Target="https://nabu.ua/images/uploaded/sys_media_doc/doc_e5926a4730693cfcb58875c2c58ab52d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2h9Rm7HwpUOwbh5yD2RSCsowaTZJgoFAsMAH6Efd33VUMUZLMk5TVVNUQ1I2QkdCN1QwMTBKWTZRWS4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E4A4B2A-6CB6-4655-AB01-4C6AA0F10E20}"/>
              </a:ext>
            </a:extLst>
          </p:cNvPr>
          <p:cNvSpPr txBox="1"/>
          <p:nvPr/>
        </p:nvSpPr>
        <p:spPr>
          <a:xfrm>
            <a:off x="1345432" y="3861367"/>
            <a:ext cx="9721080" cy="537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43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Новий платіжний</a:t>
            </a:r>
          </a:p>
          <a:p>
            <a:pPr marL="0" marR="0">
              <a:lnSpc>
                <a:spcPts val="6931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стандарт ISO20022</a:t>
            </a:r>
          </a:p>
          <a:p>
            <a:pPr>
              <a:lnSpc>
                <a:spcPts val="6931"/>
              </a:lnSpc>
            </a:pPr>
            <a:r>
              <a:rPr lang="uk-UA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для операцій </a:t>
            </a:r>
          </a:p>
          <a:p>
            <a:pPr>
              <a:lnSpc>
                <a:spcPts val="6931"/>
              </a:lnSpc>
            </a:pPr>
            <a:r>
              <a:rPr lang="uk-UA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в національній валюті</a:t>
            </a:r>
          </a:p>
          <a:p>
            <a:pPr>
              <a:lnSpc>
                <a:spcPts val="6931"/>
              </a:lnSpc>
            </a:pPr>
            <a:r>
              <a:rPr lang="uk-UA" sz="6600" b="1" dirty="0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орієнтовно з 20.08.2022</a:t>
            </a:r>
          </a:p>
          <a:p>
            <a:pPr marL="0" marR="0">
              <a:lnSpc>
                <a:spcPts val="6931"/>
              </a:lnSpc>
              <a:spcBef>
                <a:spcPts val="0"/>
              </a:spcBef>
              <a:spcAft>
                <a:spcPts val="0"/>
              </a:spcAft>
            </a:pPr>
            <a:endParaRPr sz="6600" b="1" dirty="0">
              <a:solidFill>
                <a:srgbClr val="13110C"/>
              </a:solidFill>
              <a:latin typeface="Amalia" pitchFamily="34" charset="-52"/>
              <a:cs typeface="GFOWIO+Amalia-Bold"/>
            </a:endParaRPr>
          </a:p>
        </p:txBody>
      </p:sp>
    </p:spTree>
    <p:extLst>
      <p:ext uri="{BB962C8B-B14F-4D97-AF65-F5344CB8AC3E}">
        <p14:creationId xmlns:p14="http://schemas.microsoft.com/office/powerpoint/2010/main" val="364519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69C8D8F-9159-4649-863B-A155B5003EE1}"/>
              </a:ext>
            </a:extLst>
          </p:cNvPr>
          <p:cNvSpPr txBox="1"/>
          <p:nvPr/>
        </p:nvSpPr>
        <p:spPr>
          <a:xfrm>
            <a:off x="942974" y="1623194"/>
            <a:ext cx="7922403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Що таке ISO20022</a:t>
            </a:r>
            <a:r>
              <a:rPr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?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66C7725-CDC8-40B8-9872-E9DC7DFD1ED4}"/>
              </a:ext>
            </a:extLst>
          </p:cNvPr>
          <p:cNvSpPr txBox="1"/>
          <p:nvPr/>
        </p:nvSpPr>
        <p:spPr>
          <a:xfrm>
            <a:off x="936223" y="2564132"/>
            <a:ext cx="1336414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Міжнародний стандарт обміну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повідомленнями, підготовлений Технічним комітетом ISO TC68 Financial</a:t>
            </a:r>
          </a:p>
          <a:p>
            <a:pPr marL="25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Services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, який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впроваджує Національний банк України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в платіжну інфраструктуру України. Стандарт впроваджується для платежів IBAN–IBAN та не розповсюджується на операції з цінними паперами, банківські карти, торгові та конверсійні операції.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A88BCDB-243C-4693-8C15-B5459223BB68}"/>
              </a:ext>
            </a:extLst>
          </p:cNvPr>
          <p:cNvSpPr txBox="1"/>
          <p:nvPr/>
        </p:nvSpPr>
        <p:spPr>
          <a:xfrm>
            <a:off x="14867390" y="2801316"/>
            <a:ext cx="4389948" cy="1434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МЕ</a:t>
            </a:r>
            <a:r>
              <a:rPr lang="ru-RU"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Т</a:t>
            </a:r>
            <a:r>
              <a:rPr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А ПРОЄКТУ</a:t>
            </a:r>
            <a:r>
              <a:rPr lang="ru-RU"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 </a:t>
            </a:r>
            <a:r>
              <a:rPr lang="uk-UA"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НБУ щодо впровадження </a:t>
            </a:r>
            <a:r>
              <a:rPr lang="en-US"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ISO20022</a:t>
            </a:r>
            <a:r>
              <a:rPr sz="30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: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17C0626-6B9B-43F8-B8C1-B77D663210AC}"/>
              </a:ext>
            </a:extLst>
          </p:cNvPr>
          <p:cNvSpPr txBox="1"/>
          <p:nvPr/>
        </p:nvSpPr>
        <p:spPr>
          <a:xfrm>
            <a:off x="15619487" y="4554273"/>
            <a:ext cx="32946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Г</a:t>
            </a: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армонізувати український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A794405-A7E6-4B32-882C-5EF1C5E8F986}"/>
              </a:ext>
            </a:extLst>
          </p:cNvPr>
          <p:cNvSpPr txBox="1"/>
          <p:nvPr/>
        </p:nvSpPr>
        <p:spPr>
          <a:xfrm>
            <a:off x="15619487" y="4856025"/>
            <a:ext cx="360417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платіжний простір зі світовим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C88C9A0-2955-4694-B090-4802C7C20822}"/>
              </a:ext>
            </a:extLst>
          </p:cNvPr>
          <p:cNvSpPr txBox="1"/>
          <p:nvPr/>
        </p:nvSpPr>
        <p:spPr>
          <a:xfrm>
            <a:off x="5343371" y="4948085"/>
            <a:ext cx="1818618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239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Нормативне</a:t>
            </a:r>
          </a:p>
          <a:p>
            <a:pPr marL="70723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забезпечення</a:t>
            </a:r>
          </a:p>
          <a:p>
            <a:pPr marL="0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впровадження</a:t>
            </a:r>
          </a:p>
          <a:p>
            <a:pPr marL="313445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235B8296-BAD7-4B3E-B03F-18794BE4B35C}"/>
              </a:ext>
            </a:extLst>
          </p:cNvPr>
          <p:cNvSpPr txBox="1"/>
          <p:nvPr/>
        </p:nvSpPr>
        <p:spPr>
          <a:xfrm>
            <a:off x="9195984" y="4986839"/>
            <a:ext cx="1378377" cy="719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455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Тестування</a:t>
            </a:r>
          </a:p>
          <a:p>
            <a:pPr marL="0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режиму 24/7,</a:t>
            </a:r>
          </a:p>
          <a:p>
            <a:pPr marL="149555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форматів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E328552-2C85-49D9-9583-F8FE5DB9578E}"/>
              </a:ext>
            </a:extLst>
          </p:cNvPr>
          <p:cNvSpPr txBox="1"/>
          <p:nvPr/>
        </p:nvSpPr>
        <p:spPr>
          <a:xfrm>
            <a:off x="1784767" y="5175455"/>
            <a:ext cx="1352352" cy="719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418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Закон</a:t>
            </a:r>
          </a:p>
          <a:p>
            <a:pPr marL="0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про платіжні</a:t>
            </a:r>
          </a:p>
          <a:p>
            <a:pPr marL="230085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послуги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C3429AC5-C855-4AA8-8068-DB2EA4CBB60D}"/>
              </a:ext>
            </a:extLst>
          </p:cNvPr>
          <p:cNvSpPr txBox="1"/>
          <p:nvPr/>
        </p:nvSpPr>
        <p:spPr>
          <a:xfrm>
            <a:off x="15619487" y="5409237"/>
            <a:ext cx="371356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Р</a:t>
            </a: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озширити реквізити платежів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додатковою інформацією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EFEE517-103B-4762-B9AA-24DE4B16D6CA}"/>
              </a:ext>
            </a:extLst>
          </p:cNvPr>
          <p:cNvSpPr txBox="1"/>
          <p:nvPr/>
        </p:nvSpPr>
        <p:spPr>
          <a:xfrm>
            <a:off x="9406457" y="5665781"/>
            <a:ext cx="95743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911B1E1-75D0-4F21-8071-0AB05DB197B6}"/>
              </a:ext>
            </a:extLst>
          </p:cNvPr>
          <p:cNvSpPr txBox="1"/>
          <p:nvPr/>
        </p:nvSpPr>
        <p:spPr>
          <a:xfrm>
            <a:off x="4787146" y="6017890"/>
            <a:ext cx="289499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Оновлення та/або розробка</a:t>
            </a:r>
          </a:p>
          <a:p>
            <a:pPr marL="487518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(за потреби) НПА</a:t>
            </a:r>
          </a:p>
          <a:p>
            <a:pPr marL="400953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для впровадження</a:t>
            </a:r>
          </a:p>
          <a:p>
            <a:pPr marL="863388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36F7EA1B-B9A5-4935-88EF-F64B7EFE3B42}"/>
              </a:ext>
            </a:extLst>
          </p:cNvPr>
          <p:cNvSpPr txBox="1"/>
          <p:nvPr/>
        </p:nvSpPr>
        <p:spPr>
          <a:xfrm>
            <a:off x="8865378" y="6081632"/>
            <a:ext cx="205507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Тестування на стенді СЕП-4 повідомлень</a:t>
            </a:r>
          </a:p>
          <a:p>
            <a:pPr marL="547114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24C28F83-0459-4CBE-A8FD-102105775EF5}"/>
              </a:ext>
            </a:extLst>
          </p:cNvPr>
          <p:cNvSpPr txBox="1"/>
          <p:nvPr/>
        </p:nvSpPr>
        <p:spPr>
          <a:xfrm>
            <a:off x="1665010" y="6270250"/>
            <a:ext cx="182872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Закон підписано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9B57FF02-F690-4267-9A1B-F98A9365F2AD}"/>
              </a:ext>
            </a:extLst>
          </p:cNvPr>
          <p:cNvSpPr txBox="1"/>
          <p:nvPr/>
        </p:nvSpPr>
        <p:spPr>
          <a:xfrm>
            <a:off x="15619487" y="6264200"/>
            <a:ext cx="278265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П</a:t>
            </a: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ідвищити рівень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обслуговування та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ефективності платежів</a:t>
            </a: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FCFB518E-9BC1-4D5C-A660-C5BDA2B8AA11}"/>
              </a:ext>
            </a:extLst>
          </p:cNvPr>
          <p:cNvSpPr txBox="1"/>
          <p:nvPr/>
        </p:nvSpPr>
        <p:spPr>
          <a:xfrm>
            <a:off x="9220125" y="6760575"/>
            <a:ext cx="1330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в режимі 24/7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150BB55E-1CFB-45F3-9981-D151BAFEE8C8}"/>
              </a:ext>
            </a:extLst>
          </p:cNvPr>
          <p:cNvSpPr txBox="1"/>
          <p:nvPr/>
        </p:nvSpPr>
        <p:spPr>
          <a:xfrm>
            <a:off x="3704103" y="7208771"/>
            <a:ext cx="12024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 / Q4-2021</a:t>
            </a: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E79713C7-7696-4A87-8F33-0CE5E93AA791}"/>
              </a:ext>
            </a:extLst>
          </p:cNvPr>
          <p:cNvSpPr txBox="1"/>
          <p:nvPr/>
        </p:nvSpPr>
        <p:spPr>
          <a:xfrm>
            <a:off x="7204803" y="7208771"/>
            <a:ext cx="16610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 / Q2-2022</a:t>
            </a: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4E28A25C-39DD-47DE-8175-870F0A517DF2}"/>
              </a:ext>
            </a:extLst>
          </p:cNvPr>
          <p:cNvSpPr txBox="1"/>
          <p:nvPr/>
        </p:nvSpPr>
        <p:spPr>
          <a:xfrm>
            <a:off x="11089714" y="7046962"/>
            <a:ext cx="129803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Серпень</a:t>
            </a: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 2022</a:t>
            </a:r>
            <a:endParaRPr lang="uk-UA" sz="1600" dirty="0">
              <a:solidFill>
                <a:srgbClr val="9D9D9C"/>
              </a:solidFill>
              <a:latin typeface="Amalia" pitchFamily="34" charset="-52"/>
              <a:cs typeface="VFEOVG+Amalia-Regular"/>
            </a:endParaRPr>
          </a:p>
          <a:p>
            <a:pPr marL="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(орієнтовно)</a:t>
            </a:r>
            <a:endParaRPr sz="1600" dirty="0">
              <a:solidFill>
                <a:srgbClr val="9D9D9C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E58E190A-FD89-49FE-B577-6DB43384C7BF}"/>
              </a:ext>
            </a:extLst>
          </p:cNvPr>
          <p:cNvSpPr txBox="1"/>
          <p:nvPr/>
        </p:nvSpPr>
        <p:spPr>
          <a:xfrm>
            <a:off x="15619487" y="7420916"/>
            <a:ext cx="312942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З</a:t>
            </a: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багатити функціональне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наповнення платіжних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інструментів</a:t>
            </a: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56A30EC5-93EE-4911-ACEF-546B126CF872}"/>
              </a:ext>
            </a:extLst>
          </p:cNvPr>
          <p:cNvSpPr txBox="1"/>
          <p:nvPr/>
        </p:nvSpPr>
        <p:spPr>
          <a:xfrm>
            <a:off x="2059554" y="7893370"/>
            <a:ext cx="80354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</a:t>
            </a: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5702F600-5BC5-4CD8-B341-3BC9CDEE5070}"/>
              </a:ext>
            </a:extLst>
          </p:cNvPr>
          <p:cNvSpPr txBox="1"/>
          <p:nvPr/>
        </p:nvSpPr>
        <p:spPr>
          <a:xfrm>
            <a:off x="5343371" y="7893370"/>
            <a:ext cx="16610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 / Q2-2022</a:t>
            </a: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1691C021-7F3A-4BB9-8511-D630688D711E}"/>
              </a:ext>
            </a:extLst>
          </p:cNvPr>
          <p:cNvSpPr txBox="1"/>
          <p:nvPr/>
        </p:nvSpPr>
        <p:spPr>
          <a:xfrm>
            <a:off x="9480579" y="7893370"/>
            <a:ext cx="8256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Q3-2022</a:t>
            </a: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DD93E52C-3B51-4CEE-A98B-974787B61C48}"/>
              </a:ext>
            </a:extLst>
          </p:cNvPr>
          <p:cNvSpPr txBox="1"/>
          <p:nvPr/>
        </p:nvSpPr>
        <p:spPr>
          <a:xfrm>
            <a:off x="3493737" y="8332446"/>
            <a:ext cx="1640713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34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Забезпечення</a:t>
            </a:r>
          </a:p>
          <a:p>
            <a:pPr marL="372663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безпеки</a:t>
            </a:r>
          </a:p>
          <a:p>
            <a:pPr marL="129376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при переході</a:t>
            </a:r>
          </a:p>
          <a:p>
            <a:pPr marL="0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СЕП на ISO20022</a:t>
            </a: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D3E6EF5-689A-4CB7-AD2D-15A504D97217}"/>
              </a:ext>
            </a:extLst>
          </p:cNvPr>
          <p:cNvSpPr txBox="1"/>
          <p:nvPr/>
        </p:nvSpPr>
        <p:spPr>
          <a:xfrm>
            <a:off x="10920450" y="8353406"/>
            <a:ext cx="1648068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Запровадження</a:t>
            </a:r>
          </a:p>
          <a:p>
            <a:pPr marL="339659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9936098A-E323-4D3F-B49D-E79FE43AD9FB}"/>
              </a:ext>
            </a:extLst>
          </p:cNvPr>
          <p:cNvSpPr txBox="1"/>
          <p:nvPr/>
        </p:nvSpPr>
        <p:spPr>
          <a:xfrm>
            <a:off x="7357445" y="8552489"/>
            <a:ext cx="1335567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52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Узгодження</a:t>
            </a:r>
          </a:p>
          <a:p>
            <a:pPr marL="0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режиму 24/7</a:t>
            </a: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F2A81D79-6995-4CE1-B18B-397A36A7A0D6}"/>
              </a:ext>
            </a:extLst>
          </p:cNvPr>
          <p:cNvSpPr txBox="1"/>
          <p:nvPr/>
        </p:nvSpPr>
        <p:spPr>
          <a:xfrm>
            <a:off x="15619487" y="8577632"/>
            <a:ext cx="288575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П</a:t>
            </a: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ідвищити рівень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автоматизації платежів</a:t>
            </a: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3C71BF62-C799-45DF-B8A9-17770B701750}"/>
              </a:ext>
            </a:extLst>
          </p:cNvPr>
          <p:cNvSpPr txBox="1"/>
          <p:nvPr/>
        </p:nvSpPr>
        <p:spPr>
          <a:xfrm>
            <a:off x="10922496" y="8806035"/>
            <a:ext cx="164429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та 24/7 в СЕП</a:t>
            </a: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71AD5F93-76DA-41AA-9BCE-962FED19354A}"/>
              </a:ext>
            </a:extLst>
          </p:cNvPr>
          <p:cNvSpPr txBox="1"/>
          <p:nvPr/>
        </p:nvSpPr>
        <p:spPr>
          <a:xfrm>
            <a:off x="7004395" y="9194654"/>
            <a:ext cx="240206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Аналіз та приведення</a:t>
            </a: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0C8046EA-6091-4D41-9CA8-C3F76CCD1173}"/>
              </a:ext>
            </a:extLst>
          </p:cNvPr>
          <p:cNvSpPr txBox="1"/>
          <p:nvPr/>
        </p:nvSpPr>
        <p:spPr>
          <a:xfrm>
            <a:off x="10765614" y="9221887"/>
            <a:ext cx="19464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58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СЕП-4 починає</a:t>
            </a:r>
          </a:p>
          <a:p>
            <a:pPr marL="0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працювати в режимі</a:t>
            </a:r>
          </a:p>
          <a:p>
            <a:pPr marL="110516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24/7 та відповідно</a:t>
            </a:r>
          </a:p>
          <a:p>
            <a:pPr marL="318536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до стандарту</a:t>
            </a: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2FA77AE9-3E76-42AE-94D0-896CB2B4B535}"/>
              </a:ext>
            </a:extLst>
          </p:cNvPr>
          <p:cNvSpPr txBox="1"/>
          <p:nvPr/>
        </p:nvSpPr>
        <p:spPr>
          <a:xfrm>
            <a:off x="3164826" y="9427241"/>
            <a:ext cx="257309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Створення документів щодо вимог до захисту</a:t>
            </a:r>
          </a:p>
          <a:p>
            <a:pPr marL="452250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систем банків</a:t>
            </a: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,</a:t>
            </a: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3CD93DD4-1FA3-44CD-BBE8-06F0C5D5B1C0}"/>
              </a:ext>
            </a:extLst>
          </p:cNvPr>
          <p:cNvSpPr txBox="1"/>
          <p:nvPr/>
        </p:nvSpPr>
        <p:spPr>
          <a:xfrm>
            <a:off x="6928392" y="9420969"/>
            <a:ext cx="247806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НПА НБУ у відповідність</a:t>
            </a:r>
          </a:p>
          <a:p>
            <a:pPr marL="290059" marR="0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до зміни режиму</a:t>
            </a:r>
          </a:p>
          <a:p>
            <a:pPr marL="530329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роботи СЕП</a:t>
            </a: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A339E0AA-AFA1-4776-BB7E-B73A67186CA9}"/>
              </a:ext>
            </a:extLst>
          </p:cNvPr>
          <p:cNvSpPr txBox="1"/>
          <p:nvPr/>
        </p:nvSpPr>
        <p:spPr>
          <a:xfrm>
            <a:off x="3593503" y="10106183"/>
            <a:ext cx="144099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захисту ЦОСЕП</a:t>
            </a:r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5AD309D7-6941-43C0-B2E1-B2E64DB75288}"/>
              </a:ext>
            </a:extLst>
          </p:cNvPr>
          <p:cNvSpPr txBox="1"/>
          <p:nvPr/>
        </p:nvSpPr>
        <p:spPr>
          <a:xfrm>
            <a:off x="7644676" y="10099911"/>
            <a:ext cx="76091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на 24/7</a:t>
            </a:r>
          </a:p>
        </p:txBody>
      </p:sp>
      <p:sp>
        <p:nvSpPr>
          <p:cNvPr id="35" name="object 36">
            <a:extLst>
              <a:ext uri="{FF2B5EF4-FFF2-40B4-BE49-F238E27FC236}">
                <a16:creationId xmlns:a16="http://schemas.microsoft.com/office/drawing/2014/main" id="{38006C17-04D1-4110-95CA-E68DC3BB18B2}"/>
              </a:ext>
            </a:extLst>
          </p:cNvPr>
          <p:cNvSpPr txBox="1"/>
          <p:nvPr/>
        </p:nvSpPr>
        <p:spPr>
          <a:xfrm>
            <a:off x="11288965" y="10127143"/>
            <a:ext cx="89953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E5B0EF-C246-452A-8123-B9D6E951E6CD}"/>
              </a:ext>
            </a:extLst>
          </p:cNvPr>
          <p:cNvSpPr txBox="1"/>
          <p:nvPr/>
        </p:nvSpPr>
        <p:spPr>
          <a:xfrm>
            <a:off x="827555" y="4073311"/>
            <a:ext cx="739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Графік реалізації </a:t>
            </a:r>
            <a:r>
              <a:rPr lang="uk-UA" b="1" dirty="0" err="1"/>
              <a:t>проєкту</a:t>
            </a:r>
            <a:r>
              <a:rPr lang="uk-UA" b="1" dirty="0"/>
              <a:t> «Розвиток платіжної інфраструктури 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137668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401D713-202E-47DA-9930-42A73F974C50}"/>
              </a:ext>
            </a:extLst>
          </p:cNvPr>
          <p:cNvSpPr txBox="1"/>
          <p:nvPr/>
        </p:nvSpPr>
        <p:spPr>
          <a:xfrm>
            <a:off x="942950" y="1680658"/>
            <a:ext cx="15475794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sz="5400" spc="-86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Основні</a:t>
            </a:r>
            <a:r>
              <a:rPr sz="5400" spc="152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5400" spc="-99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зміни</a:t>
            </a:r>
            <a:r>
              <a:rPr sz="5400" spc="165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5400" spc="-92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при</a:t>
            </a:r>
            <a:r>
              <a:rPr sz="5400" spc="158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5400" spc="-3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впр</a:t>
            </a:r>
            <a:r>
              <a:rPr sz="5400" spc="-1478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5400" spc="-56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овад</a:t>
            </a:r>
            <a:r>
              <a:rPr sz="5400" spc="-1465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5400" spc="-79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женні</a:t>
            </a:r>
            <a:r>
              <a:rPr sz="5400" spc="145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777ADD8-ABFD-4A0D-AFF1-45867FC1D403}"/>
              </a:ext>
            </a:extLst>
          </p:cNvPr>
          <p:cNvSpPr txBox="1"/>
          <p:nvPr/>
        </p:nvSpPr>
        <p:spPr>
          <a:xfrm>
            <a:off x="955419" y="2650662"/>
            <a:ext cx="9763498" cy="62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6"/>
              </a:lnSpc>
            </a:pPr>
            <a:r>
              <a:rPr lang="uk-UA" sz="2000" b="1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Затвержено</a:t>
            </a:r>
            <a:r>
              <a:rPr lang="uk-UA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lang="uk-UA" sz="20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новий закон </a:t>
            </a:r>
            <a:r>
              <a:rPr lang="uk-UA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Про платіжні послуги</a:t>
            </a:r>
            <a:r>
              <a:rPr lang="uk-UA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та </a:t>
            </a:r>
            <a:r>
              <a:rPr lang="uk-UA" sz="2000" b="1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3"/>
              </a:rPr>
              <a:t>Стандарт ISO20022</a:t>
            </a:r>
            <a:endParaRPr lang="uk-UA" sz="2000" b="1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 marL="0"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endParaRPr sz="2000" b="1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D678AE4E-6F11-4568-BC38-0BCD7D6C47F8}"/>
              </a:ext>
            </a:extLst>
          </p:cNvPr>
          <p:cNvSpPr txBox="1"/>
          <p:nvPr/>
        </p:nvSpPr>
        <p:spPr>
          <a:xfrm>
            <a:off x="1410046" y="8398296"/>
            <a:ext cx="53098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Поле основного призначення платежу скорочується із 160 до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140 символів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C6F33FB-787E-499D-BD88-4D3510653EEA}"/>
              </a:ext>
            </a:extLst>
          </p:cNvPr>
          <p:cNvSpPr txBox="1"/>
          <p:nvPr/>
        </p:nvSpPr>
        <p:spPr>
          <a:xfrm>
            <a:off x="1410046" y="3451151"/>
            <a:ext cx="601908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uk-UA" sz="2000" dirty="0">
                <a:solidFill>
                  <a:srgbClr val="1C1C1B"/>
                </a:solidFill>
                <a:latin typeface="Amalia" pitchFamily="34" charset="-52"/>
              </a:rPr>
              <a:t>НБУ одночасно переведе усю банківську систему на нову версію Системи електронних платежів (СЕП), яка буде працювати в режимі 24/7 (при цьому банки не зобов’язані підтримувати режим 24/7; поняття операційного дня і часу залишається)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39B7562B-CC04-49B3-A528-A57A7861257D}"/>
              </a:ext>
            </a:extLst>
          </p:cNvPr>
          <p:cNvSpPr txBox="1"/>
          <p:nvPr/>
        </p:nvSpPr>
        <p:spPr>
          <a:xfrm>
            <a:off x="8402051" y="3450005"/>
            <a:ext cx="5309830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Змінюється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підхід до обробки платежів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із зазначенням дати валютування (п. 2 ст. 47 Закону)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528855F-AFCB-4820-BC40-693838F5AE5E}"/>
              </a:ext>
            </a:extLst>
          </p:cNvPr>
          <p:cNvSpPr txBox="1"/>
          <p:nvPr/>
        </p:nvSpPr>
        <p:spPr>
          <a:xfrm>
            <a:off x="8402051" y="4901379"/>
            <a:ext cx="5835883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НБУ в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режимі 24/7 буде визначати дату обробки платежу самостійно в перехідний період між змінами календарної дати (раніше датою виконання платежу вважалася дата відправки банком-платником)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A6E4F00-B731-439E-ADAC-F9DAF8097486}"/>
              </a:ext>
            </a:extLst>
          </p:cNvPr>
          <p:cNvSpPr txBox="1"/>
          <p:nvPr/>
        </p:nvSpPr>
        <p:spPr>
          <a:xfrm>
            <a:off x="1410046" y="5769824"/>
            <a:ext cx="5798919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1C1C1B"/>
                </a:solidFill>
                <a:latin typeface="Amalia" pitchFamily="34" charset="-52"/>
              </a:rPr>
              <a:t>Платіжне доручення, платіжна вимога та інші форми платіжних документів замінюються на платіжні інструкції, в яких окрім платника і отримувача з’являються також нові необов'язкові учасники платежу (ролі): фактичний платник, фактичний отримувач, ініціатор 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A15AF357-69AE-4333-BCC4-CC8960EC66BD}"/>
              </a:ext>
            </a:extLst>
          </p:cNvPr>
          <p:cNvSpPr txBox="1"/>
          <p:nvPr/>
        </p:nvSpPr>
        <p:spPr>
          <a:xfrm>
            <a:off x="8402051" y="6942658"/>
            <a:ext cx="6408712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latin typeface="Amalia" panose="020B0504020203020204" pitchFamily="34" charset="-52"/>
              </a:rPr>
              <a:t>Очікуються зміни законодавства НБУ, якими буде регламентований порядок формування друкованих форм платіжних документів</a:t>
            </a:r>
            <a:endParaRPr lang="uk-UA" sz="2400" dirty="0">
              <a:solidFill>
                <a:srgbClr val="1C1C1B"/>
              </a:solidFill>
              <a:latin typeface="Amalia" panose="020B0504020203020204" pitchFamily="34" charset="-52"/>
              <a:cs typeface="VFEOVG+Amalia-Regular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9D0E893-4FC8-4C1D-AA69-EE0EBCB58D34}"/>
              </a:ext>
            </a:extLst>
          </p:cNvPr>
          <p:cNvSpPr txBox="1"/>
          <p:nvPr/>
        </p:nvSpPr>
        <p:spPr>
          <a:xfrm>
            <a:off x="8402051" y="8394032"/>
            <a:ext cx="8352928" cy="62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НБУ не планує змінювати вимоги щодо обов’язкових реквізитів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особових рахунків та клієнтської виписки 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4"/>
              </a:rPr>
              <a:t>(п. 61 Постанови НБУ № 75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914279-4177-4A1C-AFFE-7B36143CA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50" y="3425602"/>
            <a:ext cx="352425" cy="333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611F2F-01B5-470A-965E-5550C37DD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" y="5750139"/>
            <a:ext cx="352425" cy="333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592908-42AD-4337-83F0-F57B93F9D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" y="8372697"/>
            <a:ext cx="352425" cy="3333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8C9458-9554-4BA3-A9DC-021E10770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546" y="3317349"/>
            <a:ext cx="352425" cy="3333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55D379-6363-4C0F-A255-310B87943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545" y="4788538"/>
            <a:ext cx="352425" cy="333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299F4E-99E3-4A6D-8783-5A82BB8EF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969" y="6780985"/>
            <a:ext cx="352425" cy="333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56B5C1-1723-4E36-83BB-2ABB014D2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545" y="8301848"/>
            <a:ext cx="352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F71088E-F04D-43E8-91F6-F6D4C2C89531}"/>
              </a:ext>
            </a:extLst>
          </p:cNvPr>
          <p:cNvSpPr txBox="1"/>
          <p:nvPr/>
        </p:nvSpPr>
        <p:spPr>
          <a:xfrm>
            <a:off x="942974" y="1825897"/>
            <a:ext cx="9115426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Поточний стан та плани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91081A8-FE4A-4325-98BF-3E7BB3FE700E}"/>
              </a:ext>
            </a:extLst>
          </p:cNvPr>
          <p:cNvSpPr txBox="1"/>
          <p:nvPr/>
        </p:nvSpPr>
        <p:spPr>
          <a:xfrm>
            <a:off x="942974" y="2905277"/>
            <a:ext cx="7099202" cy="155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6"/>
              </a:lnSpc>
            </a:pPr>
            <a:r>
              <a:rPr lang="uk-UA" sz="20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Наразі очікуємо оновлені постанови НБУ, в яких будуть надані вимоги щодо застосування Стандарту </a:t>
            </a:r>
            <a:r>
              <a:rPr lang="en-US" sz="20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 </a:t>
            </a:r>
            <a:r>
              <a:rPr lang="uk-UA" sz="2000" b="1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та Закону України «Про платіжні послуги», зокрема щодо обслуговування клієнтів</a:t>
            </a:r>
            <a:endParaRPr sz="20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F18C310-F24A-4A95-A784-7F31806E40E5}"/>
              </a:ext>
            </a:extLst>
          </p:cNvPr>
          <p:cNvSpPr txBox="1"/>
          <p:nvPr/>
        </p:nvSpPr>
        <p:spPr>
          <a:xfrm>
            <a:off x="9042266" y="3539776"/>
            <a:ext cx="1296144" cy="127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3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latin typeface="Amalia" pitchFamily="34" charset="-52"/>
                <a:cs typeface="SCOUMT+Amalia-Black"/>
              </a:rPr>
              <a:t>2023-</a:t>
            </a:r>
            <a:r>
              <a:rPr sz="2000" b="1" dirty="0">
                <a:latin typeface="Amalia" pitchFamily="34" charset="-52"/>
                <a:cs typeface="SCOUMT+Amalia-Black"/>
              </a:rPr>
              <a:t>2024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6B96304-27A1-4FF1-B494-118F86E90873}"/>
              </a:ext>
            </a:extLst>
          </p:cNvPr>
          <p:cNvSpPr txBox="1"/>
          <p:nvPr/>
        </p:nvSpPr>
        <p:spPr>
          <a:xfrm>
            <a:off x="9042266" y="4976350"/>
            <a:ext cx="404046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НАСТУПНІ КРОКИ НБУ: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5738E2A-02CB-4FF9-AF2D-7C62FD51EB78}"/>
              </a:ext>
            </a:extLst>
          </p:cNvPr>
          <p:cNvSpPr txBox="1"/>
          <p:nvPr/>
        </p:nvSpPr>
        <p:spPr>
          <a:xfrm>
            <a:off x="8949599" y="5524793"/>
            <a:ext cx="3053017" cy="74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298" marR="0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Миттєві платежі </a:t>
            </a: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– </a:t>
            </a:r>
          </a:p>
          <a:p>
            <a:pPr marL="105298" marR="0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Real-time</a:t>
            </a: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lang="uk-UA" sz="2400" dirty="0" err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payments</a:t>
            </a:r>
            <a:endParaRPr lang="uk-UA" sz="24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8DA3064-B433-4ADD-80E4-8DD7FA98EF80}"/>
              </a:ext>
            </a:extLst>
          </p:cNvPr>
          <p:cNvSpPr txBox="1"/>
          <p:nvPr/>
        </p:nvSpPr>
        <p:spPr>
          <a:xfrm>
            <a:off x="1417440" y="4976350"/>
            <a:ext cx="64660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3"/>
              </a:lnSpc>
            </a:pP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Читайте відповіді НБУ на найбільш поширені запитання банків «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3"/>
              </a:rPr>
              <a:t>Запитання та відповіді</a:t>
            </a: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»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3D34EE3-97D6-41AC-AE8F-10A1AFEF08E4}"/>
              </a:ext>
            </a:extLst>
          </p:cNvPr>
          <p:cNvSpPr txBox="1"/>
          <p:nvPr/>
        </p:nvSpPr>
        <p:spPr>
          <a:xfrm>
            <a:off x="9042266" y="6445839"/>
            <a:ext cx="3680430" cy="36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Tracking</a:t>
            </a:r>
            <a:r>
              <a:rPr lang="ru-RU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service</a:t>
            </a:r>
            <a:r>
              <a:rPr lang="uk-UA" sz="2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тощо</a:t>
            </a:r>
            <a:endParaRPr sz="2400" dirty="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9A8AF4A4-208D-41F5-A80A-252FE3E906E8}"/>
              </a:ext>
            </a:extLst>
          </p:cNvPr>
          <p:cNvSpPr txBox="1"/>
          <p:nvPr/>
        </p:nvSpPr>
        <p:spPr>
          <a:xfrm>
            <a:off x="1417440" y="6166243"/>
            <a:ext cx="5400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latin typeface="Amalia" panose="020B0504020203020204" pitchFamily="34" charset="-52"/>
              </a:rPr>
              <a:t>Детальнішу інформацію повідомимо після отримання всіх вимог НБУ (орієнтовно на початку Q3 2022 року) </a:t>
            </a:r>
            <a:endParaRPr lang="uk-UA" sz="2400" dirty="0">
              <a:solidFill>
                <a:srgbClr val="1C1C1B"/>
              </a:solidFill>
              <a:latin typeface="Amalia" panose="020B0504020203020204" pitchFamily="34" charset="-52"/>
              <a:cs typeface="VFEOVG+Amalia-Regular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8671CB-0593-489D-B2DC-18C1E810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4" y="4976350"/>
            <a:ext cx="352425" cy="333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C9EC11-87BC-4786-87DC-0B5DB3241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4" y="6158901"/>
            <a:ext cx="352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217F28F-3506-46D9-9E9C-2C6CE49A7345}"/>
              </a:ext>
            </a:extLst>
          </p:cNvPr>
          <p:cNvSpPr txBox="1"/>
          <p:nvPr/>
        </p:nvSpPr>
        <p:spPr>
          <a:xfrm>
            <a:off x="942974" y="1825897"/>
            <a:ext cx="7675266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Голос клієнта</a:t>
            </a:r>
          </a:p>
          <a:p>
            <a:pPr marL="0" marR="0">
              <a:lnSpc>
                <a:spcPts val="6534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5400" dirty="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щодо платежів 24/ 7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73544ED-7371-410B-B68A-15116F0DE21F}"/>
              </a:ext>
            </a:extLst>
          </p:cNvPr>
          <p:cNvSpPr txBox="1"/>
          <p:nvPr/>
        </p:nvSpPr>
        <p:spPr>
          <a:xfrm>
            <a:off x="1352200" y="4066076"/>
            <a:ext cx="5363753" cy="15388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latin typeface="Amalia"/>
              </a:rPr>
              <a:t>Наразі в Райфі режим здійснення платежів 19/7 (з 4:00 до 23:00) для юридичних осіб, ФОП та фізичних осіб (IBAN-IBAN). Такий графік допомагає підтримувати всі бізнес-потреби наших клієнтів.</a:t>
            </a:r>
            <a:endParaRPr lang="uk-UA" sz="2000" dirty="0">
              <a:latin typeface="Amalia" panose="020B0504020203020204" pitchFamily="34" charset="-52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AD9686B-7BCE-4B3C-B2A9-D24813CFD22B}"/>
              </a:ext>
            </a:extLst>
          </p:cNvPr>
          <p:cNvSpPr txBox="1"/>
          <p:nvPr/>
        </p:nvSpPr>
        <p:spPr>
          <a:xfrm>
            <a:off x="8003762" y="8282657"/>
            <a:ext cx="659114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266"/>
              </a:spcBef>
              <a:spcAft>
                <a:spcPts val="0"/>
              </a:spcAft>
            </a:pPr>
            <a:r>
              <a:rPr lang="uk-UA" sz="2000" dirty="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Будь ласка, поділіться з нами вашими думками щодо впровадження ISO 20022 </a:t>
            </a:r>
            <a:r>
              <a:rPr lang="uk-UA" sz="2400" b="1" dirty="0">
                <a:solidFill>
                  <a:srgbClr val="1C1C1B"/>
                </a:solidFill>
                <a:latin typeface="Amalia" pitchFamily="34" charset="-52"/>
                <a:cs typeface="GFOWIO+Amalia-Bold"/>
                <a:hlinkClick r:id="rId2"/>
              </a:rPr>
              <a:t>тут</a:t>
            </a:r>
            <a:endParaRPr lang="uk-UA" sz="2000" b="1" dirty="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9ECC9-0C47-462E-B5B4-4898F630F0CD}"/>
              </a:ext>
            </a:extLst>
          </p:cNvPr>
          <p:cNvSpPr txBox="1"/>
          <p:nvPr/>
        </p:nvSpPr>
        <p:spPr>
          <a:xfrm>
            <a:off x="7908075" y="7602066"/>
            <a:ext cx="413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Заповніть коротку анкету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A0B675E-F41B-43CE-9295-8718BC2F87D5}"/>
              </a:ext>
            </a:extLst>
          </p:cNvPr>
          <p:cNvSpPr/>
          <p:nvPr/>
        </p:nvSpPr>
        <p:spPr>
          <a:xfrm>
            <a:off x="1254035" y="5951228"/>
            <a:ext cx="5573853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uk-UA" sz="2000" dirty="0">
                <a:latin typeface="Amalia"/>
              </a:rPr>
              <a:t>Але ми постійно змінюємося, тож будемо вдячні, якщо ви поділитесь з нами своїм досвідом, заповнивши невелику анкету. </a:t>
            </a:r>
            <a:endParaRPr lang="uk-UA" sz="2000" dirty="0">
              <a:latin typeface="Amalia" panose="020B0504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0204300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546</Words>
  <Application>Microsoft Office PowerPoint</Application>
  <PresentationFormat>Произвольный</PresentationFormat>
  <Paragraphs>94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Amalia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Yuliia VOROBIOVA</cp:lastModifiedBy>
  <cp:revision>39</cp:revision>
  <dcterms:modified xsi:type="dcterms:W3CDTF">2022-04-04T11:47:39Z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f7f2da-30d3-430a-a9a4-8103a74342a8_Enabled">
    <vt:lpwstr>true</vt:lpwstr>
  </property>
  <property fmtid="{D5CDD505-2E9C-101B-9397-08002B2CF9AE}" pid="3" name="MSIP_Label_cef7f2da-30d3-430a-a9a4-8103a74342a8_SetDate">
    <vt:lpwstr>2022-02-01T09:56:55Z</vt:lpwstr>
  </property>
  <property fmtid="{D5CDD505-2E9C-101B-9397-08002B2CF9AE}" pid="4" name="MSIP_Label_cef7f2da-30d3-430a-a9a4-8103a74342a8_Method">
    <vt:lpwstr>Privileged</vt:lpwstr>
  </property>
  <property fmtid="{D5CDD505-2E9C-101B-9397-08002B2CF9AE}" pid="5" name="MSIP_Label_cef7f2da-30d3-430a-a9a4-8103a74342a8_Name">
    <vt:lpwstr>Public</vt:lpwstr>
  </property>
  <property fmtid="{D5CDD505-2E9C-101B-9397-08002B2CF9AE}" pid="6" name="MSIP_Label_cef7f2da-30d3-430a-a9a4-8103a74342a8_SiteId">
    <vt:lpwstr>9b511fda-f0b1-43a5-b06e-1e720f64520a</vt:lpwstr>
  </property>
  <property fmtid="{D5CDD505-2E9C-101B-9397-08002B2CF9AE}" pid="7" name="MSIP_Label_cef7f2da-30d3-430a-a9a4-8103a74342a8_ActionId">
    <vt:lpwstr>43e00abd-2d28-4557-b6e3-a569fc8c33c5</vt:lpwstr>
  </property>
  <property fmtid="{D5CDD505-2E9C-101B-9397-08002B2CF9AE}" pid="8" name="MSIP_Label_cef7f2da-30d3-430a-a9a4-8103a74342a8_ContentBits">
    <vt:lpwstr>0</vt:lpwstr>
  </property>
</Properties>
</file>