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</p:sldIdLst>
  <p:sldSz cx="20116800" cy="11315700"/>
  <p:notesSz cx="20116800" cy="11315700"/>
  <p:embeddedFontLst>
    <p:embeddedFont>
      <p:font typeface="Amalia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4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D51AC-C0A7-4E84-8738-4A25B54B602C}" v="25" dt="2022-04-04T11:52:12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63" y="86"/>
      </p:cViewPr>
      <p:guideLst>
        <p:guide orient="horz" pos="1614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ia VOROBIOVA" userId="S::yuliia.vorobiova@raiffeisen.ua::fdfb087f-f1d2-45d7-931c-386e4ae2a201" providerId="AD" clId="Web-{5A8D51AC-C0A7-4E84-8738-4A25B54B602C}"/>
    <pc:docChg chg="modSld">
      <pc:chgData name="Yuliia VOROBIOVA" userId="S::yuliia.vorobiova@raiffeisen.ua::fdfb087f-f1d2-45d7-931c-386e4ae2a201" providerId="AD" clId="Web-{5A8D51AC-C0A7-4E84-8738-4A25B54B602C}" dt="2022-04-04T11:52:12.704" v="24" actId="1076"/>
      <pc:docMkLst>
        <pc:docMk/>
      </pc:docMkLst>
      <pc:sldChg chg="addSp delSp modSp">
        <pc:chgData name="Yuliia VOROBIOVA" userId="S::yuliia.vorobiova@raiffeisen.ua::fdfb087f-f1d2-45d7-931c-386e4ae2a201" providerId="AD" clId="Web-{5A8D51AC-C0A7-4E84-8738-4A25B54B602C}" dt="2022-04-04T11:52:12.704" v="24" actId="1076"/>
        <pc:sldMkLst>
          <pc:docMk/>
          <pc:sldMk cId="1674449194" sldId="263"/>
        </pc:sldMkLst>
        <pc:spChg chg="mod">
          <ac:chgData name="Yuliia VOROBIOVA" userId="S::yuliia.vorobiova@raiffeisen.ua::fdfb087f-f1d2-45d7-931c-386e4ae2a201" providerId="AD" clId="Web-{5A8D51AC-C0A7-4E84-8738-4A25B54B602C}" dt="2022-04-04T11:50:45.749" v="4" actId="1076"/>
          <ac:spMkLst>
            <pc:docMk/>
            <pc:sldMk cId="1674449194" sldId="263"/>
            <ac:spMk id="5" creationId="{CC6F33FB-787E-499D-BD88-4D3510653EEA}"/>
          </ac:spMkLst>
        </pc:spChg>
        <pc:spChg chg="mod">
          <ac:chgData name="Yuliia VOROBIOVA" userId="S::yuliia.vorobiova@raiffeisen.ua::fdfb087f-f1d2-45d7-931c-386e4ae2a201" providerId="AD" clId="Web-{5A8D51AC-C0A7-4E84-8738-4A25B54B602C}" dt="2022-04-04T11:51:07.796" v="10" actId="1076"/>
          <ac:spMkLst>
            <pc:docMk/>
            <pc:sldMk cId="1674449194" sldId="263"/>
            <ac:spMk id="6" creationId="{39B7562B-CC04-49B3-A528-A57A7861257D}"/>
          </ac:spMkLst>
        </pc:spChg>
        <pc:spChg chg="mod">
          <ac:chgData name="Yuliia VOROBIOVA" userId="S::yuliia.vorobiova@raiffeisen.ua::fdfb087f-f1d2-45d7-931c-386e4ae2a201" providerId="AD" clId="Web-{5A8D51AC-C0A7-4E84-8738-4A25B54B602C}" dt="2022-04-04T11:52:06.454" v="22" actId="1076"/>
          <ac:spMkLst>
            <pc:docMk/>
            <pc:sldMk cId="1674449194" sldId="263"/>
            <ac:spMk id="7" creationId="{F528855F-AFCB-4820-BC40-693838F5AE5E}"/>
          </ac:spMkLst>
        </pc:spChg>
        <pc:spChg chg="mod">
          <ac:chgData name="Yuliia VOROBIOVA" userId="S::yuliia.vorobiova@raiffeisen.ua::fdfb087f-f1d2-45d7-931c-386e4ae2a201" providerId="AD" clId="Web-{5A8D51AC-C0A7-4E84-8738-4A25B54B602C}" dt="2022-04-04T11:51:46.750" v="18" actId="1076"/>
          <ac:spMkLst>
            <pc:docMk/>
            <pc:sldMk cId="1674449194" sldId="263"/>
            <ac:spMk id="9" creationId="{A15AF357-69AE-4333-BCC4-CC8960EC66BD}"/>
          </ac:spMkLst>
        </pc:spChg>
        <pc:spChg chg="mod">
          <ac:chgData name="Yuliia VOROBIOVA" userId="S::yuliia.vorobiova@raiffeisen.ua::fdfb087f-f1d2-45d7-931c-386e4ae2a201" providerId="AD" clId="Web-{5A8D51AC-C0A7-4E84-8738-4A25B54B602C}" dt="2022-04-04T11:51:40.437" v="16" actId="1076"/>
          <ac:spMkLst>
            <pc:docMk/>
            <pc:sldMk cId="1674449194" sldId="263"/>
            <ac:spMk id="10" creationId="{29D0E893-4FC8-4C1D-AA69-EE0EBCB58D34}"/>
          </ac:spMkLst>
        </pc:spChg>
        <pc:spChg chg="del">
          <ac:chgData name="Yuliia VOROBIOVA" userId="S::yuliia.vorobiova@raiffeisen.ua::fdfb087f-f1d2-45d7-931c-386e4ae2a201" providerId="AD" clId="Web-{5A8D51AC-C0A7-4E84-8738-4A25B54B602C}" dt="2022-04-04T11:50:30.936" v="0"/>
          <ac:spMkLst>
            <pc:docMk/>
            <pc:sldMk cId="1674449194" sldId="263"/>
            <ac:spMk id="13" creationId="{5AF0C004-EFCE-40DD-A432-5B557A2BFAEE}"/>
          </ac:spMkLst>
        </pc:spChg>
        <pc:spChg chg="mod">
          <ac:chgData name="Yuliia VOROBIOVA" userId="S::yuliia.vorobiova@raiffeisen.ua::fdfb087f-f1d2-45d7-931c-386e4ae2a201" providerId="AD" clId="Web-{5A8D51AC-C0A7-4E84-8738-4A25B54B602C}" dt="2022-04-04T11:50:39.952" v="1" actId="1076"/>
          <ac:spMkLst>
            <pc:docMk/>
            <pc:sldMk cId="1674449194" sldId="263"/>
            <ac:spMk id="22" creationId="{92E3C89E-6EBF-4886-9BF9-B895FF39CBB4}"/>
          </ac:spMkLst>
        </pc:spChg>
        <pc:picChg chg="add del mod">
          <ac:chgData name="Yuliia VOROBIOVA" userId="S::yuliia.vorobiova@raiffeisen.ua::fdfb087f-f1d2-45d7-931c-386e4ae2a201" providerId="AD" clId="Web-{5A8D51AC-C0A7-4E84-8738-4A25B54B602C}" dt="2022-04-04T11:51:07.406" v="7"/>
          <ac:picMkLst>
            <pc:docMk/>
            <pc:sldMk cId="1674449194" sldId="263"/>
            <ac:picMk id="15" creationId="{C1AED795-02BB-49E8-A543-0DF981CAFF43}"/>
          </ac:picMkLst>
        </pc:picChg>
        <pc:picChg chg="mod">
          <ac:chgData name="Yuliia VOROBIOVA" userId="S::yuliia.vorobiova@raiffeisen.ua::fdfb087f-f1d2-45d7-931c-386e4ae2a201" providerId="AD" clId="Web-{5A8D51AC-C0A7-4E84-8738-4A25B54B602C}" dt="2022-04-04T11:51:14.140" v="11" actId="1076"/>
          <ac:picMkLst>
            <pc:docMk/>
            <pc:sldMk cId="1674449194" sldId="263"/>
            <ac:picMk id="17" creationId="{708C9458-9554-4BA3-A9DC-021E10770CE5}"/>
          </ac:picMkLst>
        </pc:picChg>
        <pc:picChg chg="mod">
          <ac:chgData name="Yuliia VOROBIOVA" userId="S::yuliia.vorobiova@raiffeisen.ua::fdfb087f-f1d2-45d7-931c-386e4ae2a201" providerId="AD" clId="Web-{5A8D51AC-C0A7-4E84-8738-4A25B54B602C}" dt="2022-04-04T11:52:12.704" v="24" actId="1076"/>
          <ac:picMkLst>
            <pc:docMk/>
            <pc:sldMk cId="1674449194" sldId="263"/>
            <ac:picMk id="18" creationId="{3D55D379-6363-4C0F-A255-310B87943C98}"/>
          </ac:picMkLst>
        </pc:picChg>
        <pc:picChg chg="mod">
          <ac:chgData name="Yuliia VOROBIOVA" userId="S::yuliia.vorobiova@raiffeisen.ua::fdfb087f-f1d2-45d7-931c-386e4ae2a201" providerId="AD" clId="Web-{5A8D51AC-C0A7-4E84-8738-4A25B54B602C}" dt="2022-04-04T11:51:49.391" v="19" actId="1076"/>
          <ac:picMkLst>
            <pc:docMk/>
            <pc:sldMk cId="1674449194" sldId="263"/>
            <ac:picMk id="19" creationId="{13299F4E-99E3-4A6D-8783-5A82BB8EFBF1}"/>
          </ac:picMkLst>
        </pc:picChg>
        <pc:picChg chg="mod">
          <ac:chgData name="Yuliia VOROBIOVA" userId="S::yuliia.vorobiova@raiffeisen.ua::fdfb087f-f1d2-45d7-931c-386e4ae2a201" providerId="AD" clId="Web-{5A8D51AC-C0A7-4E84-8738-4A25B54B602C}" dt="2022-04-04T11:51:42.563" v="17" actId="1076"/>
          <ac:picMkLst>
            <pc:docMk/>
            <pc:sldMk cId="1674449194" sldId="263"/>
            <ac:picMk id="20" creationId="{F756B5C1-1723-4E36-83BB-2ABB014D25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FF2B5EF4-FFF2-40B4-BE49-F238E27FC236}">
                <a16:creationId xmlns:a16="http://schemas.microsoft.com/office/drawing/2014/main" id="{35116E50-9998-41D7-8521-70F98736B563}"/>
              </a:ext>
            </a:extLst>
          </p:cNvPr>
          <p:cNvSpPr/>
          <p:nvPr userDrawn="1"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3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>
            <a:extLst>
              <a:ext uri="{FF2B5EF4-FFF2-40B4-BE49-F238E27FC236}">
                <a16:creationId xmlns:a16="http://schemas.microsoft.com/office/drawing/2014/main" id="{5FC5338C-B574-431A-A02D-AE919D096458}"/>
              </a:ext>
            </a:extLst>
          </p:cNvPr>
          <p:cNvSpPr/>
          <p:nvPr userDrawn="1"/>
        </p:nvSpPr>
        <p:spPr>
          <a:xfrm>
            <a:off x="2272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60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>
            <a:extLst>
              <a:ext uri="{FF2B5EF4-FFF2-40B4-BE49-F238E27FC236}">
                <a16:creationId xmlns:a16="http://schemas.microsoft.com/office/drawing/2014/main" id="{6AD1D8BE-CAE6-4DED-B37F-C4EB5667A44F}"/>
              </a:ext>
            </a:extLst>
          </p:cNvPr>
          <p:cNvSpPr/>
          <p:nvPr userDrawn="1"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14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>
            <a:extLst>
              <a:ext uri="{FF2B5EF4-FFF2-40B4-BE49-F238E27FC236}">
                <a16:creationId xmlns:a16="http://schemas.microsoft.com/office/drawing/2014/main" id="{0F15B65A-20F6-42D8-9086-0CA27A3C7332}"/>
              </a:ext>
            </a:extLst>
          </p:cNvPr>
          <p:cNvSpPr/>
          <p:nvPr userDrawn="1"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52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FF2B5EF4-FFF2-40B4-BE49-F238E27FC236}">
                <a16:creationId xmlns:a16="http://schemas.microsoft.com/office/drawing/2014/main" id="{056CB1EC-F76C-43B4-B853-A3F64465CB9F}"/>
              </a:ext>
            </a:extLst>
          </p:cNvPr>
          <p:cNvSpPr/>
          <p:nvPr userDrawn="1"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51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ank.gov.ua/ua/payments/project-iso2002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nk.gov.ua/ua/payments/project-iso20022" TargetMode="External"/><Relationship Id="rId2" Type="http://schemas.openxmlformats.org/officeDocument/2006/relationships/hyperlink" Target="https://zakon.rada.gov.ua/laws/show/1591-20#Tex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bank.gov.ua/ua/legislation/Resolution_04072018_7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nk.gov.ua/files/ISO20022/NBU_QA_ISO20022_v17122021.xlsx?web=1" TargetMode="External"/><Relationship Id="rId2" Type="http://schemas.openxmlformats.org/officeDocument/2006/relationships/hyperlink" Target="https://nabu.ua/images/uploaded/sys_media_doc/doc_e5926a4730693cfcb58875c2c58ab52d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2h9Rm7HwpUOwbh5yD2RSCsowaTZJgoFAsMAH6Efd33VUMUZLMk5TVVNUQ1I2QkdCN1QwMTBKWTZRWS4u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E4A4B2A-6CB6-4655-AB01-4C6AA0F10E20}"/>
              </a:ext>
            </a:extLst>
          </p:cNvPr>
          <p:cNvSpPr txBox="1"/>
          <p:nvPr/>
        </p:nvSpPr>
        <p:spPr>
          <a:xfrm>
            <a:off x="1345432" y="3861367"/>
            <a:ext cx="10297144" cy="6258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43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600" b="1" dirty="0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Новый платежный</a:t>
            </a:r>
          </a:p>
          <a:p>
            <a:pPr>
              <a:lnSpc>
                <a:spcPts val="6931"/>
              </a:lnSpc>
            </a:pPr>
            <a:r>
              <a:rPr lang="ru-RU" sz="6600" b="1" dirty="0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стандарт ISO20022</a:t>
            </a:r>
          </a:p>
          <a:p>
            <a:pPr>
              <a:lnSpc>
                <a:spcPts val="6931"/>
              </a:lnSpc>
            </a:pPr>
            <a:r>
              <a:rPr lang="ru-RU" sz="6600" b="1" dirty="0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для операций</a:t>
            </a:r>
          </a:p>
          <a:p>
            <a:pPr>
              <a:lnSpc>
                <a:spcPts val="6931"/>
              </a:lnSpc>
            </a:pPr>
            <a:r>
              <a:rPr lang="ru-RU" sz="6600" b="1" dirty="0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в национальной валюте ориентировочно с 20.08.2022</a:t>
            </a:r>
          </a:p>
          <a:p>
            <a:pPr marL="0" marR="0">
              <a:lnSpc>
                <a:spcPts val="6931"/>
              </a:lnSpc>
              <a:spcBef>
                <a:spcPts val="0"/>
              </a:spcBef>
              <a:spcAft>
                <a:spcPts val="0"/>
              </a:spcAft>
            </a:pPr>
            <a:endParaRPr sz="6600" b="1" dirty="0">
              <a:solidFill>
                <a:srgbClr val="13110C"/>
              </a:solidFill>
              <a:latin typeface="Amalia" pitchFamily="34" charset="-52"/>
              <a:cs typeface="GFOWIO+Amalia-Bold"/>
            </a:endParaRPr>
          </a:p>
        </p:txBody>
      </p:sp>
    </p:spTree>
    <p:extLst>
      <p:ext uri="{BB962C8B-B14F-4D97-AF65-F5344CB8AC3E}">
        <p14:creationId xmlns:p14="http://schemas.microsoft.com/office/powerpoint/2010/main" val="364519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69C8D8F-9159-4649-863B-A155B5003EE1}"/>
              </a:ext>
            </a:extLst>
          </p:cNvPr>
          <p:cNvSpPr txBox="1"/>
          <p:nvPr/>
        </p:nvSpPr>
        <p:spPr>
          <a:xfrm>
            <a:off x="942974" y="1623194"/>
            <a:ext cx="7922403" cy="814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6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Что такое </a:t>
            </a:r>
            <a:r>
              <a:rPr sz="5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ISO20022?</a:t>
            </a:r>
            <a:endParaRPr lang="uk-UA" sz="54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66C7725-CDC8-40B8-9872-E9DC7DFD1ED4}"/>
              </a:ext>
            </a:extLst>
          </p:cNvPr>
          <p:cNvSpPr txBox="1"/>
          <p:nvPr/>
        </p:nvSpPr>
        <p:spPr>
          <a:xfrm>
            <a:off x="936223" y="2564132"/>
            <a:ext cx="1336414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Международный стандарт обмена сообщениями, подготовленный Техническим комитетом </a:t>
            </a: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ISO TC68 Financial</a:t>
            </a:r>
          </a:p>
          <a:p>
            <a:pPr marL="25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Services, </a:t>
            </a: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который </a:t>
            </a: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/>
              </a:rPr>
              <a:t>внедряет Национальный банк </a:t>
            </a: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в платежную инфраструктуру Украины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. </a:t>
            </a: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Стандарт внедряется для платежей IBAN–IBAN и не распространяется на операции с ценными бумагами, банковские карты, торговые и конверсионные операции.</a:t>
            </a:r>
            <a:endParaRPr sz="20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EA88BCDB-243C-4693-8C15-B5459223BB68}"/>
              </a:ext>
            </a:extLst>
          </p:cNvPr>
          <p:cNvSpPr txBox="1"/>
          <p:nvPr/>
        </p:nvSpPr>
        <p:spPr>
          <a:xfrm>
            <a:off x="14867390" y="3126000"/>
            <a:ext cx="4389948" cy="947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71"/>
              </a:lnSpc>
            </a:pPr>
            <a:r>
              <a:rPr lang="ru-RU" sz="3000" b="1" dirty="0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ЦЕЛЬ ПРОЕКТА НБУ по внедрению ISO20022:</a:t>
            </a:r>
            <a:endParaRPr sz="3000" b="1" dirty="0">
              <a:solidFill>
                <a:srgbClr val="1C1C1B"/>
              </a:solidFill>
              <a:latin typeface="Amalia" pitchFamily="34" charset="-52"/>
              <a:cs typeface="SCOUMT+Amalia-Black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17C0626-6B9B-43F8-B8C1-B77D663210AC}"/>
              </a:ext>
            </a:extLst>
          </p:cNvPr>
          <p:cNvSpPr txBox="1"/>
          <p:nvPr/>
        </p:nvSpPr>
        <p:spPr>
          <a:xfrm>
            <a:off x="15619487" y="4366202"/>
            <a:ext cx="363785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3"/>
              </a:lnSpc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Гармонизировать украинское платежное пространство с мировым</a:t>
            </a:r>
            <a:endParaRPr sz="20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C88C9A0-2955-4694-B090-4802C7C20822}"/>
              </a:ext>
            </a:extLst>
          </p:cNvPr>
          <p:cNvSpPr txBox="1"/>
          <p:nvPr/>
        </p:nvSpPr>
        <p:spPr>
          <a:xfrm>
            <a:off x="5134450" y="4968579"/>
            <a:ext cx="1818618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239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b="1" dirty="0" err="1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Нормативное</a:t>
            </a:r>
            <a:endParaRPr lang="uk-UA" sz="1600" b="1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  <a:p>
            <a:pPr marL="313445" marR="0" algn="ctr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b="1" dirty="0" err="1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обеспечение</a:t>
            </a:r>
            <a:endParaRPr lang="uk-UA" sz="1600" b="1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  <a:p>
            <a:pPr marL="313445" marR="0" algn="ctr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b="1" dirty="0" err="1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внедрения</a:t>
            </a:r>
            <a:endParaRPr lang="uk-UA" sz="1600" b="1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  <a:p>
            <a:pPr marL="313445" marR="0" algn="ctr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ISO20022</a:t>
            </a:r>
            <a:endParaRPr sz="1600" b="1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235B8296-BAD7-4B3E-B03F-18794BE4B35C}"/>
              </a:ext>
            </a:extLst>
          </p:cNvPr>
          <p:cNvSpPr txBox="1"/>
          <p:nvPr/>
        </p:nvSpPr>
        <p:spPr>
          <a:xfrm>
            <a:off x="8876682" y="4831864"/>
            <a:ext cx="1888932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455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 err="1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Тестирование</a:t>
            </a:r>
            <a:endParaRPr lang="uk-UA" sz="1600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  <a:p>
            <a:pPr marL="78455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 err="1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режима</a:t>
            </a: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 24/7,</a:t>
            </a:r>
          </a:p>
          <a:p>
            <a:pPr marL="78455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 err="1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форматов</a:t>
            </a:r>
            <a:endParaRPr sz="1600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8E328552-2C85-49D9-9583-F8FE5DB9578E}"/>
              </a:ext>
            </a:extLst>
          </p:cNvPr>
          <p:cNvSpPr txBox="1"/>
          <p:nvPr/>
        </p:nvSpPr>
        <p:spPr>
          <a:xfrm>
            <a:off x="1352230" y="5153270"/>
            <a:ext cx="170897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418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Закон</a:t>
            </a:r>
          </a:p>
          <a:p>
            <a:pPr marL="330418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о </a:t>
            </a: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платежных</a:t>
            </a:r>
          </a:p>
          <a:p>
            <a:pPr marL="330418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услугах</a:t>
            </a:r>
            <a:endParaRPr sz="1600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C3429AC5-C855-4AA8-8068-DB2EA4CBB60D}"/>
              </a:ext>
            </a:extLst>
          </p:cNvPr>
          <p:cNvSpPr txBox="1"/>
          <p:nvPr/>
        </p:nvSpPr>
        <p:spPr>
          <a:xfrm>
            <a:off x="15619486" y="5409237"/>
            <a:ext cx="415999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3"/>
              </a:lnSpc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Расширить реквизиты платежей</a:t>
            </a:r>
          </a:p>
          <a:p>
            <a:pPr>
              <a:lnSpc>
                <a:spcPts val="2423"/>
              </a:lnSpc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дополнительной информацией</a:t>
            </a:r>
            <a:endParaRPr sz="20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EFEE517-103B-4762-B9AA-24DE4B16D6CA}"/>
              </a:ext>
            </a:extLst>
          </p:cNvPr>
          <p:cNvSpPr txBox="1"/>
          <p:nvPr/>
        </p:nvSpPr>
        <p:spPr>
          <a:xfrm>
            <a:off x="9406457" y="5665781"/>
            <a:ext cx="95743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ISO20022</a:t>
            </a: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5911B1E1-75D0-4F21-8071-0AB05DB197B6}"/>
              </a:ext>
            </a:extLst>
          </p:cNvPr>
          <p:cNvSpPr txBox="1"/>
          <p:nvPr/>
        </p:nvSpPr>
        <p:spPr>
          <a:xfrm>
            <a:off x="4866472" y="6033556"/>
            <a:ext cx="2573093" cy="678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Обновление и/или разработка (при необходимости) </a:t>
            </a:r>
            <a:r>
              <a:rPr lang="ru-RU" sz="1400" b="1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НПА**</a:t>
            </a:r>
            <a:r>
              <a:rPr lang="ru-RU" sz="1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для внедрения ISO20022</a:t>
            </a:r>
            <a:endParaRPr sz="14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36F7EA1B-B9A5-4935-88EF-F64B7EFE3B42}"/>
              </a:ext>
            </a:extLst>
          </p:cNvPr>
          <p:cNvSpPr txBox="1"/>
          <p:nvPr/>
        </p:nvSpPr>
        <p:spPr>
          <a:xfrm>
            <a:off x="8582116" y="6017352"/>
            <a:ext cx="2478064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7"/>
              </a:lnSpc>
            </a:pP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Тестирование на стенде СЭП-4 сообщений</a:t>
            </a:r>
          </a:p>
          <a:p>
            <a:pPr algn="ctr">
              <a:lnSpc>
                <a:spcPts val="1817"/>
              </a:lnSpc>
            </a:pP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ISO20022</a:t>
            </a:r>
            <a:endParaRPr sz="16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24C28F83-0459-4CBE-A8FD-102105775EF5}"/>
              </a:ext>
            </a:extLst>
          </p:cNvPr>
          <p:cNvSpPr txBox="1"/>
          <p:nvPr/>
        </p:nvSpPr>
        <p:spPr>
          <a:xfrm>
            <a:off x="1665010" y="6270250"/>
            <a:ext cx="182872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7"/>
              </a:lnSpc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Закон </a:t>
            </a:r>
            <a:r>
              <a:rPr lang="uk-UA" sz="1600" dirty="0" err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подписан</a:t>
            </a:r>
            <a:endParaRPr sz="16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9B57FF02-F690-4267-9A1B-F98A9365F2AD}"/>
              </a:ext>
            </a:extLst>
          </p:cNvPr>
          <p:cNvSpPr txBox="1"/>
          <p:nvPr/>
        </p:nvSpPr>
        <p:spPr>
          <a:xfrm>
            <a:off x="15619486" y="6264200"/>
            <a:ext cx="395936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3"/>
              </a:lnSpc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Повысить уровень</a:t>
            </a:r>
          </a:p>
          <a:p>
            <a:pPr>
              <a:lnSpc>
                <a:spcPts val="2423"/>
              </a:lnSpc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обслуживание и</a:t>
            </a:r>
          </a:p>
          <a:p>
            <a:pPr>
              <a:lnSpc>
                <a:spcPts val="2423"/>
              </a:lnSpc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эффективности платежей</a:t>
            </a:r>
            <a:endParaRPr sz="20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FCFB518E-9BC1-4D5C-A660-C5BDA2B8AA11}"/>
              </a:ext>
            </a:extLst>
          </p:cNvPr>
          <p:cNvSpPr txBox="1"/>
          <p:nvPr/>
        </p:nvSpPr>
        <p:spPr>
          <a:xfrm>
            <a:off x="9120636" y="6744184"/>
            <a:ext cx="154548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7"/>
              </a:lnSpc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в режиме </a:t>
            </a: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24/7</a:t>
            </a: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150BB55E-1CFB-45F3-9981-D151BAFEE8C8}"/>
              </a:ext>
            </a:extLst>
          </p:cNvPr>
          <p:cNvSpPr txBox="1"/>
          <p:nvPr/>
        </p:nvSpPr>
        <p:spPr>
          <a:xfrm>
            <a:off x="3704103" y="7208771"/>
            <a:ext cx="120241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 / Q4-2021</a:t>
            </a: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E79713C7-7696-4A87-8F33-0CE5E93AA791}"/>
              </a:ext>
            </a:extLst>
          </p:cNvPr>
          <p:cNvSpPr txBox="1"/>
          <p:nvPr/>
        </p:nvSpPr>
        <p:spPr>
          <a:xfrm>
            <a:off x="7204803" y="7208771"/>
            <a:ext cx="16610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Q3-2021 / Q2-2022</a:t>
            </a: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4E28A25C-39DD-47DE-8175-870F0A517DF2}"/>
              </a:ext>
            </a:extLst>
          </p:cNvPr>
          <p:cNvSpPr txBox="1"/>
          <p:nvPr/>
        </p:nvSpPr>
        <p:spPr>
          <a:xfrm>
            <a:off x="10743934" y="6917720"/>
            <a:ext cx="189069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7"/>
              </a:lnSpc>
            </a:pPr>
            <a:r>
              <a:rPr lang="ru-RU"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Август </a:t>
            </a:r>
            <a:r>
              <a:rPr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 202</a:t>
            </a:r>
            <a:r>
              <a:rPr lang="ru-RU"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0</a:t>
            </a:r>
            <a:endParaRPr lang="uk-UA" sz="1600" dirty="0">
              <a:solidFill>
                <a:srgbClr val="9D9D9C"/>
              </a:solidFill>
              <a:latin typeface="Amalia" pitchFamily="34" charset="-52"/>
              <a:cs typeface="VFEOVG+Amalia-Regular"/>
            </a:endParaRPr>
          </a:p>
          <a:p>
            <a:pPr algn="ctr">
              <a:lnSpc>
                <a:spcPts val="1817"/>
              </a:lnSpc>
            </a:pPr>
            <a:r>
              <a:rPr lang="uk-UA"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(</a:t>
            </a:r>
            <a:r>
              <a:rPr lang="ru-RU"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ориентировочно</a:t>
            </a:r>
            <a:r>
              <a:rPr lang="uk-UA"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)</a:t>
            </a:r>
            <a:endParaRPr sz="1600" dirty="0">
              <a:solidFill>
                <a:srgbClr val="9D9D9C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E58E190A-FD89-49FE-B577-6DB43384C7BF}"/>
              </a:ext>
            </a:extLst>
          </p:cNvPr>
          <p:cNvSpPr txBox="1"/>
          <p:nvPr/>
        </p:nvSpPr>
        <p:spPr>
          <a:xfrm>
            <a:off x="15619486" y="7420916"/>
            <a:ext cx="377118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3"/>
              </a:lnSpc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Расширить функциональное</a:t>
            </a:r>
          </a:p>
          <a:p>
            <a:pPr>
              <a:lnSpc>
                <a:spcPts val="2423"/>
              </a:lnSpc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наполнение платежных</a:t>
            </a:r>
          </a:p>
          <a:p>
            <a:pPr>
              <a:lnSpc>
                <a:spcPts val="2423"/>
              </a:lnSpc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инструментов</a:t>
            </a: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56A30EC5-93EE-4911-ACEF-546B126CF872}"/>
              </a:ext>
            </a:extLst>
          </p:cNvPr>
          <p:cNvSpPr txBox="1"/>
          <p:nvPr/>
        </p:nvSpPr>
        <p:spPr>
          <a:xfrm>
            <a:off x="2059554" y="7893370"/>
            <a:ext cx="80354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Q3-2021</a:t>
            </a:r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5702F600-5BC5-4CD8-B341-3BC9CDEE5070}"/>
              </a:ext>
            </a:extLst>
          </p:cNvPr>
          <p:cNvSpPr txBox="1"/>
          <p:nvPr/>
        </p:nvSpPr>
        <p:spPr>
          <a:xfrm>
            <a:off x="5343371" y="7893370"/>
            <a:ext cx="16610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Q3-2021 / Q2-2022</a:t>
            </a:r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1691C021-7F3A-4BB9-8511-D630688D711E}"/>
              </a:ext>
            </a:extLst>
          </p:cNvPr>
          <p:cNvSpPr txBox="1"/>
          <p:nvPr/>
        </p:nvSpPr>
        <p:spPr>
          <a:xfrm>
            <a:off x="9480579" y="7893370"/>
            <a:ext cx="8256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Q3-2022</a:t>
            </a:r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DD93E52C-3B51-4CEE-A98B-974787B61C48}"/>
              </a:ext>
            </a:extLst>
          </p:cNvPr>
          <p:cNvSpPr txBox="1"/>
          <p:nvPr/>
        </p:nvSpPr>
        <p:spPr>
          <a:xfrm>
            <a:off x="3370028" y="8333185"/>
            <a:ext cx="1640713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34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Обеспечение</a:t>
            </a:r>
          </a:p>
          <a:p>
            <a:pPr marL="92034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безопасности</a:t>
            </a:r>
          </a:p>
          <a:p>
            <a:pPr marL="92034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при переходе</a:t>
            </a:r>
          </a:p>
          <a:p>
            <a:pPr marL="92034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СЭП на ISO20022</a:t>
            </a:r>
            <a:endParaRPr sz="1600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1D3E6EF5-689A-4CB7-AD2D-15A504D97217}"/>
              </a:ext>
            </a:extLst>
          </p:cNvPr>
          <p:cNvSpPr txBox="1"/>
          <p:nvPr/>
        </p:nvSpPr>
        <p:spPr>
          <a:xfrm>
            <a:off x="10812047" y="8326068"/>
            <a:ext cx="1648068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57"/>
              </a:lnSpc>
            </a:pP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Введение</a:t>
            </a: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 </a:t>
            </a: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ISO20022</a:t>
            </a: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 и 24/7 в С</a:t>
            </a: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Э</a:t>
            </a: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П </a:t>
            </a:r>
            <a:endParaRPr sz="1600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9936098A-E323-4D3F-B49D-E79FE43AD9FB}"/>
              </a:ext>
            </a:extLst>
          </p:cNvPr>
          <p:cNvSpPr txBox="1"/>
          <p:nvPr/>
        </p:nvSpPr>
        <p:spPr>
          <a:xfrm>
            <a:off x="7120840" y="8552489"/>
            <a:ext cx="1661082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52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 err="1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Согласование</a:t>
            </a:r>
            <a:endParaRPr lang="uk-UA" sz="1600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  <a:p>
            <a:pPr marL="30552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 err="1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режима</a:t>
            </a: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 24/7</a:t>
            </a:r>
            <a:endParaRPr sz="1600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F2A81D79-6995-4CE1-B18B-397A36A7A0D6}"/>
              </a:ext>
            </a:extLst>
          </p:cNvPr>
          <p:cNvSpPr txBox="1"/>
          <p:nvPr/>
        </p:nvSpPr>
        <p:spPr>
          <a:xfrm>
            <a:off x="15619486" y="8577632"/>
            <a:ext cx="343991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3"/>
              </a:lnSpc>
            </a:pPr>
            <a:r>
              <a:rPr lang="ru-RU" sz="200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Повысить уровень</a:t>
            </a:r>
          </a:p>
          <a:p>
            <a:pPr>
              <a:lnSpc>
                <a:spcPts val="2423"/>
              </a:lnSpc>
            </a:pPr>
            <a:r>
              <a:rPr lang="ru-RU" sz="200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автоматизации платежей</a:t>
            </a:r>
            <a:endParaRPr lang="ru-RU" sz="20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0C8046EA-6091-4D41-9CA8-C3F76CCD1173}"/>
              </a:ext>
            </a:extLst>
          </p:cNvPr>
          <p:cNvSpPr txBox="1"/>
          <p:nvPr/>
        </p:nvSpPr>
        <p:spPr>
          <a:xfrm>
            <a:off x="10306184" y="9196408"/>
            <a:ext cx="247806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580" marR="0" algn="ctr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СЭП-4 начинает</a:t>
            </a:r>
          </a:p>
          <a:p>
            <a:pPr marL="261580" marR="0" algn="ctr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работать в режиме</a:t>
            </a:r>
          </a:p>
          <a:p>
            <a:pPr marL="261580" marR="0" algn="ctr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24/7 и в соответствии</a:t>
            </a:r>
          </a:p>
          <a:p>
            <a:pPr marL="261580" algn="ctr">
              <a:lnSpc>
                <a:spcPts val="1817"/>
              </a:lnSpc>
            </a:pP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с стандартом</a:t>
            </a:r>
          </a:p>
          <a:p>
            <a:pPr marL="261580" algn="ctr">
              <a:lnSpc>
                <a:spcPts val="1817"/>
              </a:lnSpc>
            </a:pPr>
            <a:r>
              <a:rPr lang="en-US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ISO20022</a:t>
            </a:r>
          </a:p>
          <a:p>
            <a:pPr marL="261580" marR="0" algn="ctr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endParaRPr sz="16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2FA77AE9-3E76-42AE-94D0-896CB2B4B535}"/>
              </a:ext>
            </a:extLst>
          </p:cNvPr>
          <p:cNvSpPr txBox="1"/>
          <p:nvPr/>
        </p:nvSpPr>
        <p:spPr>
          <a:xfrm>
            <a:off x="3018765" y="9427241"/>
            <a:ext cx="2573093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7"/>
              </a:lnSpc>
            </a:pP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Создание документов о требованиях к защите</a:t>
            </a:r>
          </a:p>
          <a:p>
            <a:pPr algn="ctr">
              <a:lnSpc>
                <a:spcPts val="1817"/>
              </a:lnSpc>
            </a:pP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систем банков,</a:t>
            </a:r>
            <a:endParaRPr sz="16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3CD93DD4-1FA3-44CD-BBE8-06F0C5D5B1C0}"/>
              </a:ext>
            </a:extLst>
          </p:cNvPr>
          <p:cNvSpPr txBox="1"/>
          <p:nvPr/>
        </p:nvSpPr>
        <p:spPr>
          <a:xfrm>
            <a:off x="6822677" y="9122519"/>
            <a:ext cx="247806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7"/>
              </a:lnSpc>
            </a:pPr>
            <a:r>
              <a:rPr lang="uk-UA" sz="1600" dirty="0" err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Анализ</a:t>
            </a: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и </a:t>
            </a:r>
            <a:r>
              <a:rPr lang="uk-UA" sz="1600" dirty="0" err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корректировка</a:t>
            </a: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lang="uk-UA" sz="1600" b="1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НПА** </a:t>
            </a: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НБУ у </a:t>
            </a:r>
            <a:r>
              <a:rPr sz="1600" dirty="0" err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відповідність</a:t>
            </a:r>
            <a:endParaRPr sz="16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  <a:p>
            <a:pPr marL="290059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 err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до</a:t>
            </a: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1600" dirty="0" err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зміни</a:t>
            </a: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1600" dirty="0" err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режиму</a:t>
            </a:r>
            <a:endParaRPr sz="16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  <a:p>
            <a:pPr marL="530329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 err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роботи</a:t>
            </a: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С</a:t>
            </a: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Э</a:t>
            </a: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П</a:t>
            </a:r>
          </a:p>
        </p:txBody>
      </p:sp>
      <p:sp>
        <p:nvSpPr>
          <p:cNvPr id="33" name="object 34">
            <a:extLst>
              <a:ext uri="{FF2B5EF4-FFF2-40B4-BE49-F238E27FC236}">
                <a16:creationId xmlns:a16="http://schemas.microsoft.com/office/drawing/2014/main" id="{A339E0AA-AFA1-4776-BB7E-B73A67186CA9}"/>
              </a:ext>
            </a:extLst>
          </p:cNvPr>
          <p:cNvSpPr txBox="1"/>
          <p:nvPr/>
        </p:nvSpPr>
        <p:spPr>
          <a:xfrm>
            <a:off x="3593503" y="10145217"/>
            <a:ext cx="169115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З</a:t>
            </a: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а</a:t>
            </a:r>
            <a:r>
              <a:rPr lang="ru-RU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щиты </a:t>
            </a: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1600" b="1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ЦОСЕП</a:t>
            </a:r>
            <a:r>
              <a:rPr lang="ru-RU" sz="1600" b="1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*</a:t>
            </a:r>
            <a:endParaRPr sz="1600" b="1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4" name="object 35">
            <a:extLst>
              <a:ext uri="{FF2B5EF4-FFF2-40B4-BE49-F238E27FC236}">
                <a16:creationId xmlns:a16="http://schemas.microsoft.com/office/drawing/2014/main" id="{5AD309D7-6941-43C0-B2E1-B2E64DB75288}"/>
              </a:ext>
            </a:extLst>
          </p:cNvPr>
          <p:cNvSpPr txBox="1"/>
          <p:nvPr/>
        </p:nvSpPr>
        <p:spPr>
          <a:xfrm>
            <a:off x="7644676" y="10099911"/>
            <a:ext cx="76091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на 24/7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E5B0EF-C246-452A-8123-B9D6E951E6CD}"/>
              </a:ext>
            </a:extLst>
          </p:cNvPr>
          <p:cNvSpPr txBox="1"/>
          <p:nvPr/>
        </p:nvSpPr>
        <p:spPr>
          <a:xfrm>
            <a:off x="827555" y="4073311"/>
            <a:ext cx="804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График реализации проекта «Развитие платежной инфраструктуры Украины»</a:t>
            </a:r>
            <a:endParaRPr lang="uk-UA" b="1" dirty="0"/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0A2D3438-3789-4040-BEB2-BD8390DF2234}"/>
              </a:ext>
            </a:extLst>
          </p:cNvPr>
          <p:cNvSpPr/>
          <p:nvPr/>
        </p:nvSpPr>
        <p:spPr>
          <a:xfrm>
            <a:off x="554305" y="10769447"/>
            <a:ext cx="11625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02124"/>
                </a:solidFill>
                <a:latin typeface="arial" panose="020B0604020202020204" pitchFamily="34" charset="0"/>
              </a:rPr>
              <a:t>*ЦОСЕП</a:t>
            </a:r>
            <a:r>
              <a:rPr lang="ru-RU" sz="1400" dirty="0">
                <a:solidFill>
                  <a:srgbClr val="202124"/>
                </a:solidFill>
                <a:latin typeface="arial" panose="020B0604020202020204" pitchFamily="34" charset="0"/>
              </a:rPr>
              <a:t> – размещен в Центральной расчетной палате центр обработки системы электронных платежей Национального банка</a:t>
            </a:r>
          </a:p>
          <a:p>
            <a:r>
              <a:rPr lang="ru-RU" sz="1400" b="1" dirty="0">
                <a:solidFill>
                  <a:srgbClr val="202124"/>
                </a:solidFill>
                <a:latin typeface="arial" panose="020B0604020202020204" pitchFamily="34" charset="0"/>
              </a:rPr>
              <a:t>** НПА </a:t>
            </a:r>
            <a:r>
              <a:rPr lang="ru-RU" sz="1400" dirty="0">
                <a:solidFill>
                  <a:srgbClr val="202124"/>
                </a:solidFill>
                <a:latin typeface="arial" panose="020B0604020202020204" pitchFamily="34" charset="0"/>
              </a:rPr>
              <a:t>– нормативный правовой акт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37668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1401D713-202E-47DA-9930-42A73F974C50}"/>
              </a:ext>
            </a:extLst>
          </p:cNvPr>
          <p:cNvSpPr txBox="1"/>
          <p:nvPr/>
        </p:nvSpPr>
        <p:spPr>
          <a:xfrm>
            <a:off x="942950" y="1680658"/>
            <a:ext cx="15475794" cy="814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64"/>
              </a:lnSpc>
            </a:pPr>
            <a:r>
              <a:rPr lang="ru-RU" sz="5400" spc="-86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Основные изменения при внедрении ISO20022</a:t>
            </a:r>
            <a:endParaRPr sz="54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777ADD8-ABFD-4A0D-AFF1-45867FC1D403}"/>
              </a:ext>
            </a:extLst>
          </p:cNvPr>
          <p:cNvSpPr txBox="1"/>
          <p:nvPr/>
        </p:nvSpPr>
        <p:spPr>
          <a:xfrm>
            <a:off x="955419" y="2650662"/>
            <a:ext cx="9763498" cy="624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6"/>
              </a:lnSpc>
            </a:pPr>
            <a:r>
              <a:rPr lang="ru-RU" sz="2000" b="1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Утвержден новый </a:t>
            </a:r>
            <a:r>
              <a:rPr lang="ru-RU" sz="2000" b="1" dirty="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/>
              </a:rPr>
              <a:t>закон о платежных услугах</a:t>
            </a:r>
            <a:r>
              <a:rPr lang="ru-RU" sz="2000" b="1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и </a:t>
            </a:r>
            <a:r>
              <a:rPr lang="ru-RU" sz="2000" b="1" dirty="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3"/>
              </a:rPr>
              <a:t>Стандарт ISO20022 </a:t>
            </a:r>
            <a:endParaRPr lang="ru-RU" sz="2000" b="1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  <a:p>
            <a:pPr marL="0" marR="0">
              <a:lnSpc>
                <a:spcPts val="2476"/>
              </a:lnSpc>
              <a:spcBef>
                <a:spcPts val="0"/>
              </a:spcBef>
              <a:spcAft>
                <a:spcPts val="0"/>
              </a:spcAft>
            </a:pPr>
            <a:endParaRPr sz="2000" b="1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CC6F33FB-787E-499D-BD88-4D3510653EEA}"/>
              </a:ext>
            </a:extLst>
          </p:cNvPr>
          <p:cNvSpPr txBox="1"/>
          <p:nvPr/>
        </p:nvSpPr>
        <p:spPr>
          <a:xfrm>
            <a:off x="1410046" y="3451151"/>
            <a:ext cx="6019082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</a:rPr>
              <a:t>НБУ одновременно переведет всю банковскую систему на новую версию Системы электронных платежей (СЭП), которая будет работать в режиме 24/7 (при этом банки не обязаны поддерживать режим 24/7; понятие операционного дня и времени остается)</a:t>
            </a:r>
            <a:endParaRPr lang="uk-UA" sz="2000" dirty="0">
              <a:solidFill>
                <a:srgbClr val="1C1C1B"/>
              </a:solidFill>
              <a:latin typeface="Amalia" pitchFamily="34" charset="-52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39B7562B-CC04-49B3-A528-A57A7861257D}"/>
              </a:ext>
            </a:extLst>
          </p:cNvPr>
          <p:cNvSpPr txBox="1"/>
          <p:nvPr/>
        </p:nvSpPr>
        <p:spPr>
          <a:xfrm>
            <a:off x="8402216" y="3431505"/>
            <a:ext cx="5309830" cy="944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7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Изменяется подход к обработке платежей с указанием даты валютирования (п. 2 ст. 47 Закона)</a:t>
            </a:r>
            <a:endParaRPr sz="20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F528855F-AFCB-4820-BC40-693838F5AE5E}"/>
              </a:ext>
            </a:extLst>
          </p:cNvPr>
          <p:cNvSpPr txBox="1"/>
          <p:nvPr/>
        </p:nvSpPr>
        <p:spPr>
          <a:xfrm>
            <a:off x="8402216" y="4822481"/>
            <a:ext cx="5926098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НБУ в режиме 24/7 будет определять дату обработки платежа самостоятельно в переходный период между изменениями календарной даты (ранее датой исполнения платежа считалась дата отправки банком-плательщиком)</a:t>
            </a:r>
            <a:endParaRPr sz="20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6A6E4F00-B731-439E-ADAC-F9DAF8097486}"/>
              </a:ext>
            </a:extLst>
          </p:cNvPr>
          <p:cNvSpPr txBox="1"/>
          <p:nvPr/>
        </p:nvSpPr>
        <p:spPr>
          <a:xfrm>
            <a:off x="1410046" y="5769824"/>
            <a:ext cx="6019082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Платежное поручение, платежное требование и другие формы платежных документов заменяются платежными инструкциями, в которых кроме плательщика и получателя появляются также новые необязательные участники платежа (роли): фактический плательщик, фактический получатель, инициатор</a:t>
            </a: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A15AF357-69AE-4333-BCC4-CC8960EC66BD}"/>
              </a:ext>
            </a:extLst>
          </p:cNvPr>
          <p:cNvSpPr txBox="1"/>
          <p:nvPr/>
        </p:nvSpPr>
        <p:spPr>
          <a:xfrm>
            <a:off x="8402216" y="6966239"/>
            <a:ext cx="6696744" cy="944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7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>
                <a:solidFill>
                  <a:srgbClr val="1C1C1B"/>
                </a:solidFill>
                <a:latin typeface="Amalia" panose="020B0504020203020204" pitchFamily="34" charset="-52"/>
                <a:cs typeface="VFEOVG+Amalia-Regular"/>
              </a:rPr>
              <a:t>Ожидаются изменения законодательства НБУ, которыми будет регламентирован порядок формирования печатных форм платежных документов</a:t>
            </a:r>
            <a:endParaRPr sz="2000" dirty="0">
              <a:solidFill>
                <a:srgbClr val="1C1C1B"/>
              </a:solidFill>
              <a:latin typeface="Amalia" panose="020B0504020203020204" pitchFamily="34" charset="-52"/>
              <a:cs typeface="VFEOVG+Amalia-Regular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29D0E893-4FC8-4C1D-AA69-EE0EBCB58D34}"/>
              </a:ext>
            </a:extLst>
          </p:cNvPr>
          <p:cNvSpPr txBox="1"/>
          <p:nvPr/>
        </p:nvSpPr>
        <p:spPr>
          <a:xfrm>
            <a:off x="8402216" y="8368819"/>
            <a:ext cx="8352928" cy="624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7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НБУ не планирует изменять требования по обязательным реквизитам лицевых счетов и клиентской выписки (</a:t>
            </a: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GFOWIO+Amalia-Bold"/>
                <a:hlinkClick r:id="rId4"/>
              </a:rPr>
              <a:t>п. 61 Постановления НБУ № 75</a:t>
            </a: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) </a:t>
            </a:r>
            <a:endParaRPr sz="20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914279-4177-4A1C-AFFE-7B36143CA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50" y="3425602"/>
            <a:ext cx="352425" cy="333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611F2F-01B5-470A-965E-5550C37DD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48" y="5750139"/>
            <a:ext cx="352425" cy="3333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592908-42AD-4337-83F0-F57B93F9D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48" y="8279681"/>
            <a:ext cx="352425" cy="3333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08C9458-9554-4BA3-A9DC-021E10770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160" y="3364112"/>
            <a:ext cx="352425" cy="3333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55D379-6363-4C0F-A255-310B87943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160" y="4822481"/>
            <a:ext cx="352425" cy="3333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3299F4E-99E3-4A6D-8783-5A82BB8EF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159" y="6963671"/>
            <a:ext cx="352425" cy="3333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56B5C1-1723-4E36-83BB-2ABB014D2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83" y="8354332"/>
            <a:ext cx="352425" cy="333375"/>
          </a:xfrm>
          <a:prstGeom prst="rect">
            <a:avLst/>
          </a:prstGeom>
        </p:spPr>
      </p:pic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92E3C89E-6EBF-4886-9BF9-B895FF39CBB4}"/>
              </a:ext>
            </a:extLst>
          </p:cNvPr>
          <p:cNvSpPr/>
          <p:nvPr/>
        </p:nvSpPr>
        <p:spPr>
          <a:xfrm>
            <a:off x="1302340" y="8376113"/>
            <a:ext cx="5309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malia" panose="020B0504020203020204" pitchFamily="34" charset="-52"/>
              </a:rPr>
              <a:t>Поле основного назначения платежа сокращается с 160 до 140 символов</a:t>
            </a:r>
            <a:endParaRPr lang="uk-UA" sz="2000" dirty="0">
              <a:latin typeface="Amalia" panose="020B0504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444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691081A8-FE4A-4325-98BF-3E7BB3FE700E}"/>
              </a:ext>
            </a:extLst>
          </p:cNvPr>
          <p:cNvSpPr txBox="1"/>
          <p:nvPr/>
        </p:nvSpPr>
        <p:spPr>
          <a:xfrm>
            <a:off x="942974" y="2905277"/>
            <a:ext cx="7099202" cy="1553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6"/>
              </a:lnSpc>
            </a:pPr>
            <a:r>
              <a:rPr lang="ru-RU" sz="2000" b="1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Ожидаем обновленные постановления НБУ, в которых будут предоставлены требования по применению Стандарта ISO20022 и Закона Украины «О платежных услугах», в частности, по обслуживанию клиентов</a:t>
            </a:r>
            <a:endParaRPr sz="2000" b="1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F18C310-F24A-4A95-A784-7F31806E40E5}"/>
              </a:ext>
            </a:extLst>
          </p:cNvPr>
          <p:cNvSpPr txBox="1"/>
          <p:nvPr/>
        </p:nvSpPr>
        <p:spPr>
          <a:xfrm>
            <a:off x="8762256" y="3539776"/>
            <a:ext cx="1296144" cy="127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3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latin typeface="Amalia" pitchFamily="34" charset="-52"/>
                <a:cs typeface="SCOUMT+Amalia-Black"/>
              </a:rPr>
              <a:t>2023-</a:t>
            </a:r>
            <a:r>
              <a:rPr sz="2000" b="1" dirty="0">
                <a:latin typeface="Amalia" pitchFamily="34" charset="-52"/>
                <a:cs typeface="SCOUMT+Amalia-Black"/>
              </a:rPr>
              <a:t>2024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66B96304-27A1-4FF1-B494-118F86E90873}"/>
              </a:ext>
            </a:extLst>
          </p:cNvPr>
          <p:cNvSpPr txBox="1"/>
          <p:nvPr/>
        </p:nvSpPr>
        <p:spPr>
          <a:xfrm>
            <a:off x="8762256" y="4976350"/>
            <a:ext cx="4515845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43"/>
              </a:lnSpc>
            </a:pPr>
            <a:r>
              <a:rPr lang="uk-UA" sz="2800" b="1" dirty="0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СЛЕДУЮЩИЕ ШАГИ </a:t>
            </a:r>
            <a:r>
              <a:rPr sz="2800" b="1" dirty="0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НБУ: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5738E2A-02CB-4FF9-AF2D-7C62FD51EB78}"/>
              </a:ext>
            </a:extLst>
          </p:cNvPr>
          <p:cNvSpPr txBox="1"/>
          <p:nvPr/>
        </p:nvSpPr>
        <p:spPr>
          <a:xfrm>
            <a:off x="8949599" y="5524793"/>
            <a:ext cx="3773097" cy="74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298" marR="0">
              <a:lnSpc>
                <a:spcPts val="30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Мгновенные</a:t>
            </a:r>
            <a:r>
              <a:rPr lang="uk-UA" sz="2400" dirty="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dirty="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платежи</a:t>
            </a:r>
            <a:r>
              <a:rPr lang="uk-UA"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–</a:t>
            </a:r>
            <a:r>
              <a:rPr lang="uk-UA"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</a:p>
          <a:p>
            <a:pPr marL="105298" marR="0">
              <a:lnSpc>
                <a:spcPts val="30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Real-time payments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F8DA3064-B433-4ADD-80E4-8DD7FA98EF80}"/>
              </a:ext>
            </a:extLst>
          </p:cNvPr>
          <p:cNvSpPr txBox="1"/>
          <p:nvPr/>
        </p:nvSpPr>
        <p:spPr>
          <a:xfrm>
            <a:off x="1417440" y="4976350"/>
            <a:ext cx="597666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3"/>
              </a:lnSpc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Читайте ответы НБУ на наиболее часто задаваемые вопросы банков «</a:t>
            </a: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3"/>
              </a:rPr>
              <a:t>Вопросы и ответы</a:t>
            </a: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»</a:t>
            </a: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03D34EE3-97D6-41AC-AE8F-10A1AFEF08E4}"/>
              </a:ext>
            </a:extLst>
          </p:cNvPr>
          <p:cNvSpPr txBox="1"/>
          <p:nvPr/>
        </p:nvSpPr>
        <p:spPr>
          <a:xfrm>
            <a:off x="9042266" y="6445839"/>
            <a:ext cx="3680430" cy="36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Tracking</a:t>
            </a:r>
            <a:r>
              <a:rPr lang="ru-RU"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service</a:t>
            </a:r>
            <a:r>
              <a:rPr lang="uk-UA"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тощо</a:t>
            </a:r>
            <a:endParaRPr sz="24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9A8AF4A4-208D-41F5-A80A-252FE3E906E8}"/>
              </a:ext>
            </a:extLst>
          </p:cNvPr>
          <p:cNvSpPr txBox="1"/>
          <p:nvPr/>
        </p:nvSpPr>
        <p:spPr>
          <a:xfrm>
            <a:off x="1417440" y="5984174"/>
            <a:ext cx="54006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Amalia" panose="020B0504020203020204" pitchFamily="34" charset="-52"/>
              </a:rPr>
              <a:t>Более подробную информацию сообщим после получения всех требований НБУ (примерно в начале Q3 2022 года)</a:t>
            </a:r>
            <a:endParaRPr sz="2400" dirty="0">
              <a:solidFill>
                <a:srgbClr val="1C1C1B"/>
              </a:solidFill>
              <a:latin typeface="Amalia" panose="020B0504020203020204" pitchFamily="34" charset="-52"/>
              <a:cs typeface="VFEOVG+Amalia-Regular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8671CB-0593-489D-B2DC-18C1E8109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4" y="4976350"/>
            <a:ext cx="352425" cy="333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C9EC11-87BC-4786-87DC-0B5DB3241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4" y="5976832"/>
            <a:ext cx="352425" cy="333375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CA63D6B-EB7D-4294-9AC9-2AFE275B166F}"/>
              </a:ext>
            </a:extLst>
          </p:cNvPr>
          <p:cNvSpPr/>
          <p:nvPr/>
        </p:nvSpPr>
        <p:spPr>
          <a:xfrm>
            <a:off x="838548" y="1799723"/>
            <a:ext cx="92063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 err="1">
                <a:latin typeface="Amalia" panose="020B0504020203020204" pitchFamily="34" charset="-52"/>
              </a:rPr>
              <a:t>Текущее</a:t>
            </a:r>
            <a:r>
              <a:rPr lang="uk-UA" sz="5400" dirty="0">
                <a:latin typeface="Amalia" panose="020B0504020203020204" pitchFamily="34" charset="-52"/>
              </a:rPr>
              <a:t> </a:t>
            </a:r>
            <a:r>
              <a:rPr lang="uk-UA" sz="5400" dirty="0" err="1">
                <a:latin typeface="Amalia" panose="020B0504020203020204" pitchFamily="34" charset="-52"/>
              </a:rPr>
              <a:t>состояние</a:t>
            </a:r>
            <a:r>
              <a:rPr lang="uk-UA" sz="5400" dirty="0">
                <a:latin typeface="Amalia" panose="020B0504020203020204" pitchFamily="34" charset="-52"/>
              </a:rPr>
              <a:t> и </a:t>
            </a:r>
            <a:r>
              <a:rPr lang="uk-UA" sz="5400" dirty="0" err="1">
                <a:latin typeface="Amalia" panose="020B0504020203020204" pitchFamily="34" charset="-52"/>
              </a:rPr>
              <a:t>планы</a:t>
            </a:r>
            <a:endParaRPr lang="uk-UA" sz="5400" dirty="0">
              <a:latin typeface="Amalia" panose="020B0504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8775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217F28F-3506-46D9-9E9C-2C6CE49A7345}"/>
              </a:ext>
            </a:extLst>
          </p:cNvPr>
          <p:cNvSpPr txBox="1"/>
          <p:nvPr/>
        </p:nvSpPr>
        <p:spPr>
          <a:xfrm>
            <a:off x="942974" y="1825897"/>
            <a:ext cx="7675266" cy="1654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6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Голос клиента</a:t>
            </a:r>
          </a:p>
          <a:p>
            <a:pPr>
              <a:lnSpc>
                <a:spcPts val="6534"/>
              </a:lnSpc>
            </a:pPr>
            <a:r>
              <a:rPr lang="ru-RU" sz="5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о платежах 24/ 7  </a:t>
            </a:r>
            <a:endParaRPr sz="54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73544ED-7371-410B-B68A-15116F0DE21F}"/>
              </a:ext>
            </a:extLst>
          </p:cNvPr>
          <p:cNvSpPr txBox="1"/>
          <p:nvPr/>
        </p:nvSpPr>
        <p:spPr>
          <a:xfrm>
            <a:off x="945330" y="4021483"/>
            <a:ext cx="5363753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Amalia" panose="020B0504020203020204" pitchFamily="34" charset="-52"/>
              </a:rPr>
              <a:t>В </a:t>
            </a:r>
            <a:r>
              <a:rPr lang="ru-RU" sz="2000" dirty="0" err="1">
                <a:latin typeface="Amalia" panose="020B0504020203020204" pitchFamily="34" charset="-52"/>
              </a:rPr>
              <a:t>Райфе</a:t>
            </a:r>
            <a:r>
              <a:rPr lang="ru-RU" sz="2000" dirty="0">
                <a:latin typeface="Amalia" panose="020B0504020203020204" pitchFamily="34" charset="-52"/>
              </a:rPr>
              <a:t> режим осуществления платежей 19/7 (с 4:00 до 23:00) для юридических лиц, ФЛП и физических лиц (IBAN-IBAN). Такой график помогает поддерживать все потребности наших клиентов.</a:t>
            </a:r>
            <a:endParaRPr lang="uk-UA" sz="2000" dirty="0">
              <a:latin typeface="Amalia" panose="020B0504020203020204" pitchFamily="34" charset="-52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AAD9686B-7BCE-4B3C-B2A9-D24813CFD22B}"/>
              </a:ext>
            </a:extLst>
          </p:cNvPr>
          <p:cNvSpPr txBox="1"/>
          <p:nvPr/>
        </p:nvSpPr>
        <p:spPr>
          <a:xfrm>
            <a:off x="8003762" y="8282657"/>
            <a:ext cx="659114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Пожалуйста, поделитесь с нами вашими мнениями по внедрению ISO 20022 </a:t>
            </a: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GFOWIO+Amalia-Bold"/>
                <a:hlinkClick r:id="rId2"/>
              </a:rPr>
              <a:t>здесь</a:t>
            </a:r>
            <a:r>
              <a:rPr lang="ru-RU" sz="20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 </a:t>
            </a:r>
            <a:endParaRPr sz="2000" b="1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9ECC9-0C47-462E-B5B4-4898F630F0CD}"/>
              </a:ext>
            </a:extLst>
          </p:cNvPr>
          <p:cNvSpPr txBox="1"/>
          <p:nvPr/>
        </p:nvSpPr>
        <p:spPr>
          <a:xfrm>
            <a:off x="7908075" y="7602066"/>
            <a:ext cx="4852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/>
              <a:t>Заполните</a:t>
            </a:r>
            <a:r>
              <a:rPr lang="uk-UA" sz="2800" b="1" dirty="0"/>
              <a:t> </a:t>
            </a:r>
            <a:r>
              <a:rPr lang="uk-UA" sz="2800" b="1" dirty="0" err="1"/>
              <a:t>небольшую</a:t>
            </a:r>
            <a:r>
              <a:rPr lang="uk-UA" sz="2800" b="1" dirty="0"/>
              <a:t> анкету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D803E58-06C3-45C6-A1CA-A6E9BD52AE6C}"/>
              </a:ext>
            </a:extLst>
          </p:cNvPr>
          <p:cNvSpPr/>
          <p:nvPr/>
        </p:nvSpPr>
        <p:spPr>
          <a:xfrm>
            <a:off x="942974" y="6063181"/>
            <a:ext cx="5154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malia" panose="020B0504020203020204" pitchFamily="34" charset="-52"/>
              </a:rPr>
              <a:t>Но мы постоянно меняемся, поэтому будем благодарны, если вы поделитесь с нами своим опытом, заполнив небольшую анкету</a:t>
            </a:r>
            <a:endParaRPr lang="uk-UA" sz="2000" dirty="0">
              <a:latin typeface="Amalia" panose="020B0504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0204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34A7642-82D3-4F85-BC0F-17B08DD2E914}"/>
              </a:ext>
            </a:extLst>
          </p:cNvPr>
          <p:cNvSpPr/>
          <p:nvPr/>
        </p:nvSpPr>
        <p:spPr>
          <a:xfrm>
            <a:off x="913384" y="2345482"/>
            <a:ext cx="100584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242424"/>
                </a:solidFill>
                <a:latin typeface="Segoe UI" panose="020B0502040204020203" pitchFamily="34" charset="0"/>
              </a:rPr>
              <a:t>Сохраните информацию </a:t>
            </a:r>
            <a:r>
              <a:rPr lang="uk-UA" b="1" dirty="0">
                <a:solidFill>
                  <a:srgbClr val="242424"/>
                </a:solidFill>
                <a:latin typeface="Segoe UI" panose="020B0502040204020203" pitchFamily="34" charset="0"/>
              </a:rPr>
              <a:t>о </a:t>
            </a:r>
            <a:r>
              <a:rPr lang="en-US" b="1" dirty="0">
                <a:solidFill>
                  <a:srgbClr val="242424"/>
                </a:solidFill>
                <a:latin typeface="Segoe UI" panose="020B0502040204020203" pitchFamily="34" charset="0"/>
              </a:rPr>
              <a:t>ISO20022</a:t>
            </a:r>
            <a:br>
              <a:rPr lang="en-US" dirty="0">
                <a:solidFill>
                  <a:srgbClr val="242424"/>
                </a:solidFill>
                <a:latin typeface="Segoe UI" panose="020B0502040204020203" pitchFamily="34" charset="0"/>
              </a:rPr>
            </a:br>
            <a:endParaRPr lang="en-US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ru-RU" dirty="0">
                <a:solidFill>
                  <a:srgbClr val="242424"/>
                </a:solidFill>
                <a:latin typeface="Segoe UI" panose="020B0502040204020203" pitchFamily="34" charset="0"/>
              </a:rPr>
              <a:t>Мы собрали всю важную информацию о новом платежном стандарте ISO20022 для операций в национальной валюте, чтобы вам было удобнее делиться ею со своими контрагентами.</a:t>
            </a:r>
            <a:endParaRPr lang="uk-UA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F4EEED-82B8-403D-8782-1C877ACA2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77" y="5657850"/>
            <a:ext cx="13742529" cy="3077856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CAE745B-1489-4A4E-A698-770CEC66D519}"/>
              </a:ext>
            </a:extLst>
          </p:cNvPr>
          <p:cNvSpPr/>
          <p:nvPr/>
        </p:nvSpPr>
        <p:spPr>
          <a:xfrm>
            <a:off x="10706471" y="2758946"/>
            <a:ext cx="4680520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6A790-FFEB-4A21-A043-BF671817A116}"/>
              </a:ext>
            </a:extLst>
          </p:cNvPr>
          <p:cNvSpPr txBox="1"/>
          <p:nvPr/>
        </p:nvSpPr>
        <p:spPr>
          <a:xfrm>
            <a:off x="11337450" y="2853313"/>
            <a:ext cx="362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Посмотреть презентацию</a:t>
            </a:r>
          </a:p>
        </p:txBody>
      </p:sp>
    </p:spTree>
    <p:extLst>
      <p:ext uri="{BB962C8B-B14F-4D97-AF65-F5344CB8AC3E}">
        <p14:creationId xmlns:p14="http://schemas.microsoft.com/office/powerpoint/2010/main" val="32487567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</TotalTime>
  <Words>570</Words>
  <Application>Microsoft Office PowerPoint</Application>
  <PresentationFormat>Произвольный</PresentationFormat>
  <Paragraphs>92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Inna KOLOMYSIUK</cp:lastModifiedBy>
  <cp:revision>46</cp:revision>
  <dcterms:modified xsi:type="dcterms:W3CDTF">2022-04-04T11:52:15Z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f7f2da-30d3-430a-a9a4-8103a74342a8_Enabled">
    <vt:lpwstr>true</vt:lpwstr>
  </property>
  <property fmtid="{D5CDD505-2E9C-101B-9397-08002B2CF9AE}" pid="3" name="MSIP_Label_cef7f2da-30d3-430a-a9a4-8103a74342a8_SetDate">
    <vt:lpwstr>2022-02-01T09:56:55Z</vt:lpwstr>
  </property>
  <property fmtid="{D5CDD505-2E9C-101B-9397-08002B2CF9AE}" pid="4" name="MSIP_Label_cef7f2da-30d3-430a-a9a4-8103a74342a8_Method">
    <vt:lpwstr>Privileged</vt:lpwstr>
  </property>
  <property fmtid="{D5CDD505-2E9C-101B-9397-08002B2CF9AE}" pid="5" name="MSIP_Label_cef7f2da-30d3-430a-a9a4-8103a74342a8_Name">
    <vt:lpwstr>Public</vt:lpwstr>
  </property>
  <property fmtid="{D5CDD505-2E9C-101B-9397-08002B2CF9AE}" pid="6" name="MSIP_Label_cef7f2da-30d3-430a-a9a4-8103a74342a8_SiteId">
    <vt:lpwstr>9b511fda-f0b1-43a5-b06e-1e720f64520a</vt:lpwstr>
  </property>
  <property fmtid="{D5CDD505-2E9C-101B-9397-08002B2CF9AE}" pid="7" name="MSIP_Label_cef7f2da-30d3-430a-a9a4-8103a74342a8_ActionId">
    <vt:lpwstr>43e00abd-2d28-4557-b6e3-a569fc8c33c5</vt:lpwstr>
  </property>
  <property fmtid="{D5CDD505-2E9C-101B-9397-08002B2CF9AE}" pid="8" name="MSIP_Label_cef7f2da-30d3-430a-a9a4-8103a74342a8_ContentBits">
    <vt:lpwstr>0</vt:lpwstr>
  </property>
</Properties>
</file>