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1" r:id="rId2"/>
    <p:sldId id="262" r:id="rId3"/>
    <p:sldId id="263" r:id="rId4"/>
    <p:sldId id="264" r:id="rId5"/>
    <p:sldId id="265" r:id="rId6"/>
    <p:sldId id="266" r:id="rId7"/>
  </p:sldIdLst>
  <p:sldSz cx="20116800" cy="11315700"/>
  <p:notesSz cx="20116800" cy="11315700"/>
  <p:embeddedFontLst>
    <p:embeddedFont>
      <p:font typeface="Amalia" panose="020B0604020202020204" charset="0"/>
      <p:regular r:id="rId8"/>
      <p:bold r:id="rId9"/>
      <p:italic r:id="rId10"/>
      <p:boldItalic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Segoe UI" panose="020B0502040204020203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4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8AD0B1-2B09-4807-BFEA-FB6AA51B52F0}" v="18" dt="2022-04-04T11:50:03.3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14"/>
        <p:guide pos="2448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liia VOROBIOVA" userId="S::yuliia.vorobiova@raiffeisen.ua::fdfb087f-f1d2-45d7-931c-386e4ae2a201" providerId="AD" clId="Web-{038AD0B1-2B09-4807-BFEA-FB6AA51B52F0}"/>
    <pc:docChg chg="modSld">
      <pc:chgData name="Yuliia VOROBIOVA" userId="S::yuliia.vorobiova@raiffeisen.ua::fdfb087f-f1d2-45d7-931c-386e4ae2a201" providerId="AD" clId="Web-{038AD0B1-2B09-4807-BFEA-FB6AA51B52F0}" dt="2022-04-04T11:50:03.362" v="17" actId="1076"/>
      <pc:docMkLst>
        <pc:docMk/>
      </pc:docMkLst>
      <pc:sldChg chg="delSp modSp">
        <pc:chgData name="Yuliia VOROBIOVA" userId="S::yuliia.vorobiova@raiffeisen.ua::fdfb087f-f1d2-45d7-931c-386e4ae2a201" providerId="AD" clId="Web-{038AD0B1-2B09-4807-BFEA-FB6AA51B52F0}" dt="2022-04-04T11:50:03.362" v="17" actId="1076"/>
        <pc:sldMkLst>
          <pc:docMk/>
          <pc:sldMk cId="1674449194" sldId="263"/>
        </pc:sldMkLst>
        <pc:spChg chg="mod">
          <ac:chgData name="Yuliia VOROBIOVA" userId="S::yuliia.vorobiova@raiffeisen.ua::fdfb087f-f1d2-45d7-931c-386e4ae2a201" providerId="AD" clId="Web-{038AD0B1-2B09-4807-BFEA-FB6AA51B52F0}" dt="2022-04-04T11:49:08.361" v="1" actId="1076"/>
          <ac:spMkLst>
            <pc:docMk/>
            <pc:sldMk cId="1674449194" sldId="263"/>
            <ac:spMk id="4" creationId="{D678AE4E-6F11-4568-BC38-0BCD7D6C47F8}"/>
          </ac:spMkLst>
        </pc:spChg>
        <pc:spChg chg="mod">
          <ac:chgData name="Yuliia VOROBIOVA" userId="S::yuliia.vorobiova@raiffeisen.ua::fdfb087f-f1d2-45d7-931c-386e4ae2a201" providerId="AD" clId="Web-{038AD0B1-2B09-4807-BFEA-FB6AA51B52F0}" dt="2022-04-04T11:49:32.799" v="11" actId="1076"/>
          <ac:spMkLst>
            <pc:docMk/>
            <pc:sldMk cId="1674449194" sldId="263"/>
            <ac:spMk id="6" creationId="{39B7562B-CC04-49B3-A528-A57A7861257D}"/>
          </ac:spMkLst>
        </pc:spChg>
        <pc:spChg chg="mod">
          <ac:chgData name="Yuliia VOROBIOVA" userId="S::yuliia.vorobiova@raiffeisen.ua::fdfb087f-f1d2-45d7-931c-386e4ae2a201" providerId="AD" clId="Web-{038AD0B1-2B09-4807-BFEA-FB6AA51B52F0}" dt="2022-04-04T11:49:56.956" v="15" actId="1076"/>
          <ac:spMkLst>
            <pc:docMk/>
            <pc:sldMk cId="1674449194" sldId="263"/>
            <ac:spMk id="7" creationId="{F528855F-AFCB-4820-BC40-693838F5AE5E}"/>
          </ac:spMkLst>
        </pc:spChg>
        <pc:spChg chg="mod">
          <ac:chgData name="Yuliia VOROBIOVA" userId="S::yuliia.vorobiova@raiffeisen.ua::fdfb087f-f1d2-45d7-931c-386e4ae2a201" providerId="AD" clId="Web-{038AD0B1-2B09-4807-BFEA-FB6AA51B52F0}" dt="2022-04-04T11:49:50.253" v="14" actId="1076"/>
          <ac:spMkLst>
            <pc:docMk/>
            <pc:sldMk cId="1674449194" sldId="263"/>
            <ac:spMk id="9" creationId="{A15AF357-69AE-4333-BCC4-CC8960EC66BD}"/>
          </ac:spMkLst>
        </pc:spChg>
        <pc:spChg chg="mod">
          <ac:chgData name="Yuliia VOROBIOVA" userId="S::yuliia.vorobiova@raiffeisen.ua::fdfb087f-f1d2-45d7-931c-386e4ae2a201" providerId="AD" clId="Web-{038AD0B1-2B09-4807-BFEA-FB6AA51B52F0}" dt="2022-04-04T11:49:42.315" v="12" actId="1076"/>
          <ac:spMkLst>
            <pc:docMk/>
            <pc:sldMk cId="1674449194" sldId="263"/>
            <ac:spMk id="10" creationId="{29D0E893-4FC8-4C1D-AA69-EE0EBCB58D34}"/>
          </ac:spMkLst>
        </pc:spChg>
        <pc:spChg chg="del">
          <ac:chgData name="Yuliia VOROBIOVA" userId="S::yuliia.vorobiova@raiffeisen.ua::fdfb087f-f1d2-45d7-931c-386e4ae2a201" providerId="AD" clId="Web-{038AD0B1-2B09-4807-BFEA-FB6AA51B52F0}" dt="2022-04-04T11:48:59.893" v="0"/>
          <ac:spMkLst>
            <pc:docMk/>
            <pc:sldMk cId="1674449194" sldId="263"/>
            <ac:spMk id="13" creationId="{5AF0C004-EFCE-40DD-A432-5B557A2BFAEE}"/>
          </ac:spMkLst>
        </pc:spChg>
        <pc:picChg chg="del">
          <ac:chgData name="Yuliia VOROBIOVA" userId="S::yuliia.vorobiova@raiffeisen.ua::fdfb087f-f1d2-45d7-931c-386e4ae2a201" providerId="AD" clId="Web-{038AD0B1-2B09-4807-BFEA-FB6AA51B52F0}" dt="2022-04-04T11:49:10.205" v="2"/>
          <ac:picMkLst>
            <pc:docMk/>
            <pc:sldMk cId="1674449194" sldId="263"/>
            <ac:picMk id="15" creationId="{C1AED795-02BB-49E8-A543-0DF981CAFF43}"/>
          </ac:picMkLst>
        </pc:picChg>
        <pc:picChg chg="mod">
          <ac:chgData name="Yuliia VOROBIOVA" userId="S::yuliia.vorobiova@raiffeisen.ua::fdfb087f-f1d2-45d7-931c-386e4ae2a201" providerId="AD" clId="Web-{038AD0B1-2B09-4807-BFEA-FB6AA51B52F0}" dt="2022-04-04T11:49:22.299" v="7" actId="1076"/>
          <ac:picMkLst>
            <pc:docMk/>
            <pc:sldMk cId="1674449194" sldId="263"/>
            <ac:picMk id="17" creationId="{708C9458-9554-4BA3-A9DC-021E10770CE5}"/>
          </ac:picMkLst>
        </pc:picChg>
        <pc:picChg chg="mod">
          <ac:chgData name="Yuliia VOROBIOVA" userId="S::yuliia.vorobiova@raiffeisen.ua::fdfb087f-f1d2-45d7-931c-386e4ae2a201" providerId="AD" clId="Web-{038AD0B1-2B09-4807-BFEA-FB6AA51B52F0}" dt="2022-04-04T11:50:00.269" v="16" actId="1076"/>
          <ac:picMkLst>
            <pc:docMk/>
            <pc:sldMk cId="1674449194" sldId="263"/>
            <ac:picMk id="18" creationId="{3D55D379-6363-4C0F-A255-310B87943C98}"/>
          </ac:picMkLst>
        </pc:picChg>
        <pc:picChg chg="mod">
          <ac:chgData name="Yuliia VOROBIOVA" userId="S::yuliia.vorobiova@raiffeisen.ua::fdfb087f-f1d2-45d7-931c-386e4ae2a201" providerId="AD" clId="Web-{038AD0B1-2B09-4807-BFEA-FB6AA51B52F0}" dt="2022-04-04T11:50:03.362" v="17" actId="1076"/>
          <ac:picMkLst>
            <pc:docMk/>
            <pc:sldMk cId="1674449194" sldId="263"/>
            <ac:picMk id="19" creationId="{13299F4E-99E3-4A6D-8783-5A82BB8EFBF1}"/>
          </ac:picMkLst>
        </pc:picChg>
        <pc:picChg chg="mod">
          <ac:chgData name="Yuliia VOROBIOVA" userId="S::yuliia.vorobiova@raiffeisen.ua::fdfb087f-f1d2-45d7-931c-386e4ae2a201" providerId="AD" clId="Web-{038AD0B1-2B09-4807-BFEA-FB6AA51B52F0}" dt="2022-04-04T11:49:44.362" v="13" actId="1076"/>
          <ac:picMkLst>
            <pc:docMk/>
            <pc:sldMk cId="1674449194" sldId="263"/>
            <ac:picMk id="20" creationId="{F756B5C1-1723-4E36-83BB-2ABB014D256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35116E50-9998-41D7-8521-70F98736B563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3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5FC5338C-B574-431A-A02D-AE919D096458}"/>
              </a:ext>
            </a:extLst>
          </p:cNvPr>
          <p:cNvSpPr/>
          <p:nvPr userDrawn="1"/>
        </p:nvSpPr>
        <p:spPr>
          <a:xfrm>
            <a:off x="2272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9604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6AD1D8BE-CAE6-4DED-B37F-C4EB5667A44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14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1">
            <a:extLst>
              <a:ext uri="{FF2B5EF4-FFF2-40B4-BE49-F238E27FC236}">
                <a16:creationId xmlns:a16="http://schemas.microsoft.com/office/drawing/2014/main" id="{0F15B65A-20F6-42D8-9086-0CA27A3C7332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5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1">
            <a:extLst>
              <a:ext uri="{FF2B5EF4-FFF2-40B4-BE49-F238E27FC236}">
                <a16:creationId xmlns:a16="http://schemas.microsoft.com/office/drawing/2014/main" id="{056CB1EC-F76C-43B4-B853-A3F64465CB9F}"/>
              </a:ext>
            </a:extLst>
          </p:cNvPr>
          <p:cNvSpPr/>
          <p:nvPr userDrawn="1"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51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bank.gov.ua/ua/payments/project-iso20022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ua/payments/project-iso20022" TargetMode="External"/><Relationship Id="rId2" Type="http://schemas.openxmlformats.org/officeDocument/2006/relationships/hyperlink" Target="https://zakon.rada.gov.ua/laws/show/1591-20#Text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bank.gov.ua/ua/legislation/Resolution_04072018_7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ank.gov.ua/files/ISO20022/NBU_QA_ISO20022_v17122021.xlsx?web=1" TargetMode="External"/><Relationship Id="rId2" Type="http://schemas.openxmlformats.org/officeDocument/2006/relationships/hyperlink" Target="https://nabu.ua/images/uploaded/sys_media_doc/doc_e5926a4730693cfcb58875c2c58ab52d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forms.office.com/Pages/ResponsePage.aspx?id=2h9Rm7HwpUOwbh5yD2RSCsowaTZJgoFAsMAH6Efd33VUMUZLMk5TVVNUQ1I2QkdCN1QwMTBKWTZRWS4u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E4A4B2A-6CB6-4655-AB01-4C6AA0F10E20}"/>
              </a:ext>
            </a:extLst>
          </p:cNvPr>
          <p:cNvSpPr txBox="1"/>
          <p:nvPr/>
        </p:nvSpPr>
        <p:spPr>
          <a:xfrm>
            <a:off x="1345432" y="3861367"/>
            <a:ext cx="9429314" cy="7142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743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New</a:t>
            </a:r>
            <a:endParaRPr sz="6600" b="1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  <a:p>
            <a:pPr algn="ctr">
              <a:lnSpc>
                <a:spcPts val="6931"/>
              </a:lnSpc>
            </a:pPr>
            <a:r>
              <a:rPr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ISO20022</a:t>
            </a:r>
            <a:r>
              <a:rPr lang="en-US"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 payment standard for</a:t>
            </a:r>
            <a:endParaRPr sz="6600" b="1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  <a:p>
            <a:pPr algn="ctr">
              <a:lnSpc>
                <a:spcPts val="6931"/>
              </a:lnSpc>
            </a:pPr>
            <a:r>
              <a:rPr lang="en-US"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national currency transactions</a:t>
            </a:r>
            <a:endParaRPr lang="ru-RU" sz="6600" b="1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  <a:p>
            <a:pPr algn="ctr">
              <a:lnSpc>
                <a:spcPts val="6931"/>
              </a:lnSpc>
            </a:pPr>
            <a:r>
              <a:rPr lang="en-US"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approximately from</a:t>
            </a:r>
            <a:r>
              <a:rPr lang="ru-RU" sz="6600" b="1">
                <a:solidFill>
                  <a:srgbClr val="13110C"/>
                </a:solidFill>
                <a:latin typeface="Amalia" pitchFamily="34" charset="-52"/>
                <a:cs typeface="GFOWIO+Amalia-Bold"/>
              </a:rPr>
              <a:t> 20.08.2022</a:t>
            </a:r>
          </a:p>
          <a:p>
            <a:pPr marL="0" marR="0">
              <a:lnSpc>
                <a:spcPts val="6931"/>
              </a:lnSpc>
              <a:spcBef>
                <a:spcPts val="0"/>
              </a:spcBef>
              <a:spcAft>
                <a:spcPts val="0"/>
              </a:spcAft>
            </a:pPr>
            <a:endParaRPr sz="6600" b="1">
              <a:solidFill>
                <a:srgbClr val="13110C"/>
              </a:solidFill>
              <a:latin typeface="Amalia" pitchFamily="34" charset="-52"/>
              <a:cs typeface="GFOWIO+Amalia-Bold"/>
            </a:endParaRPr>
          </a:p>
        </p:txBody>
      </p:sp>
    </p:spTree>
    <p:extLst>
      <p:ext uri="{BB962C8B-B14F-4D97-AF65-F5344CB8AC3E}">
        <p14:creationId xmlns:p14="http://schemas.microsoft.com/office/powerpoint/2010/main" val="3645194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569C8D8F-9159-4649-863B-A155B5003EE1}"/>
              </a:ext>
            </a:extLst>
          </p:cNvPr>
          <p:cNvSpPr txBox="1"/>
          <p:nvPr/>
        </p:nvSpPr>
        <p:spPr>
          <a:xfrm>
            <a:off x="942974" y="1623194"/>
            <a:ext cx="7922403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What </a:t>
            </a:r>
            <a:r>
              <a:rPr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is</a:t>
            </a:r>
            <a:r>
              <a:rPr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?</a:t>
            </a: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66C7725-CDC8-40B8-9872-E9DC7DFD1ED4}"/>
              </a:ext>
            </a:extLst>
          </p:cNvPr>
          <p:cNvSpPr txBox="1"/>
          <p:nvPr/>
        </p:nvSpPr>
        <p:spPr>
          <a:xfrm>
            <a:off x="936223" y="2564132"/>
            <a:ext cx="13364148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0" marR="0" algn="just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International message exchange standard prepared by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 TC68 Financial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Services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Technical Committee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 implemented by the National Bank of Ukraine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the payment infrastructure of Ukraine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.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standard applies to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IBAN–IBAN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payments and does not concern security transactions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banking cards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trading and conversion transactions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.</a:t>
            </a: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EA88BCDB-243C-4693-8C15-B5459223BB68}"/>
              </a:ext>
            </a:extLst>
          </p:cNvPr>
          <p:cNvSpPr txBox="1"/>
          <p:nvPr/>
        </p:nvSpPr>
        <p:spPr>
          <a:xfrm>
            <a:off x="14867390" y="2801316"/>
            <a:ext cx="4389948" cy="9473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3771"/>
              </a:lnSpc>
            </a:pPr>
            <a:r>
              <a:rPr lang="en-US" sz="3000" b="1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ISO20022 NBU project implementation goal</a:t>
            </a:r>
            <a:r>
              <a:rPr sz="3000" b="1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:</a:t>
            </a:r>
          </a:p>
        </p:txBody>
      </p:sp>
      <p:sp>
        <p:nvSpPr>
          <p:cNvPr id="5" name="object 6">
            <a:extLst>
              <a:ext uri="{FF2B5EF4-FFF2-40B4-BE49-F238E27FC236}">
                <a16:creationId xmlns:a16="http://schemas.microsoft.com/office/drawing/2014/main" id="{217C0626-6B9B-43F8-B8C1-B77D663210AC}"/>
              </a:ext>
            </a:extLst>
          </p:cNvPr>
          <p:cNvSpPr txBox="1"/>
          <p:nvPr/>
        </p:nvSpPr>
        <p:spPr>
          <a:xfrm>
            <a:off x="15619487" y="4554273"/>
            <a:ext cx="329462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To align Ukrainian payment</a:t>
            </a: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A794405-A7E6-4B32-882C-5EF1C5E8F986}"/>
              </a:ext>
            </a:extLst>
          </p:cNvPr>
          <p:cNvSpPr txBox="1"/>
          <p:nvPr/>
        </p:nvSpPr>
        <p:spPr>
          <a:xfrm>
            <a:off x="15619487" y="4856025"/>
            <a:ext cx="3604177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space with the world one</a:t>
            </a: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C88C9A0-2955-4694-B090-4802C7C20822}"/>
              </a:ext>
            </a:extLst>
          </p:cNvPr>
          <p:cNvSpPr txBox="1"/>
          <p:nvPr/>
        </p:nvSpPr>
        <p:spPr>
          <a:xfrm>
            <a:off x="5343371" y="4948085"/>
            <a:ext cx="1818618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8239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Regulatory basis for </a:t>
            </a:r>
            <a:r>
              <a:rPr sz="1600" b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  <a:endParaRPr lang="en-US" sz="1600" b="1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138239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implementation</a:t>
            </a:r>
            <a:endParaRPr sz="1600" b="1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235B8296-BAD7-4B3E-B03F-18794BE4B35C}"/>
              </a:ext>
            </a:extLst>
          </p:cNvPr>
          <p:cNvSpPr txBox="1"/>
          <p:nvPr/>
        </p:nvSpPr>
        <p:spPr>
          <a:xfrm>
            <a:off x="8865377" y="4986839"/>
            <a:ext cx="1818617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8455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Testing of 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24/7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mode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,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ISO20022</a:t>
            </a:r>
          </a:p>
          <a:p>
            <a:pPr marL="78455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      formats</a:t>
            </a:r>
            <a:endParaRPr lang="uk-UA" sz="16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8E328552-2C85-49D9-9583-F8FE5DB9578E}"/>
              </a:ext>
            </a:extLst>
          </p:cNvPr>
          <p:cNvSpPr txBox="1"/>
          <p:nvPr/>
        </p:nvSpPr>
        <p:spPr>
          <a:xfrm>
            <a:off x="1784767" y="5175455"/>
            <a:ext cx="1352352" cy="7309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0418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Law On Payment Services</a:t>
            </a:r>
            <a:endParaRPr sz="16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C3429AC5-C855-4AA8-8068-DB2EA4CBB60D}"/>
              </a:ext>
            </a:extLst>
          </p:cNvPr>
          <p:cNvSpPr txBox="1"/>
          <p:nvPr/>
        </p:nvSpPr>
        <p:spPr>
          <a:xfrm>
            <a:off x="15646877" y="5378210"/>
            <a:ext cx="3713562" cy="12311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To supplement payments banking details with additional information </a:t>
            </a:r>
          </a:p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:a16="http://schemas.microsoft.com/office/drawing/2014/main" id="{5911B1E1-75D0-4F21-8071-0AB05DB197B6}"/>
              </a:ext>
            </a:extLst>
          </p:cNvPr>
          <p:cNvSpPr txBox="1"/>
          <p:nvPr/>
        </p:nvSpPr>
        <p:spPr>
          <a:xfrm>
            <a:off x="4787146" y="6017890"/>
            <a:ext cx="289499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Updating and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/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or development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487518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(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if necessary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) 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of regulatory documents </a:t>
            </a:r>
          </a:p>
          <a:p>
            <a:pPr marL="487518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for 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implementation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3" name="object 14">
            <a:extLst>
              <a:ext uri="{FF2B5EF4-FFF2-40B4-BE49-F238E27FC236}">
                <a16:creationId xmlns:a16="http://schemas.microsoft.com/office/drawing/2014/main" id="{36F7EA1B-B9A5-4935-88EF-F64B7EFE3B42}"/>
              </a:ext>
            </a:extLst>
          </p:cNvPr>
          <p:cNvSpPr txBox="1"/>
          <p:nvPr/>
        </p:nvSpPr>
        <p:spPr>
          <a:xfrm>
            <a:off x="8865378" y="6081632"/>
            <a:ext cx="2055072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Bench-testing, EPS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-4 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notifications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547114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24C28F83-0459-4CBE-A8FD-102105775EF5}"/>
              </a:ext>
            </a:extLst>
          </p:cNvPr>
          <p:cNvSpPr txBox="1"/>
          <p:nvPr/>
        </p:nvSpPr>
        <p:spPr>
          <a:xfrm>
            <a:off x="1566776" y="6301540"/>
            <a:ext cx="1828727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Law has been signed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5" name="object 16">
            <a:extLst>
              <a:ext uri="{FF2B5EF4-FFF2-40B4-BE49-F238E27FC236}">
                <a16:creationId xmlns:a16="http://schemas.microsoft.com/office/drawing/2014/main" id="{9B57FF02-F690-4267-9A1B-F98A9365F2AD}"/>
              </a:ext>
            </a:extLst>
          </p:cNvPr>
          <p:cNvSpPr txBox="1"/>
          <p:nvPr/>
        </p:nvSpPr>
        <p:spPr>
          <a:xfrm>
            <a:off x="15646877" y="6418233"/>
            <a:ext cx="2782656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To enhance the level of servicing and payments efficiency </a:t>
            </a: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6" name="object 17">
            <a:extLst>
              <a:ext uri="{FF2B5EF4-FFF2-40B4-BE49-F238E27FC236}">
                <a16:creationId xmlns:a16="http://schemas.microsoft.com/office/drawing/2014/main" id="{FCFB518E-9BC1-4D5C-A660-C5BDA2B8AA11}"/>
              </a:ext>
            </a:extLst>
          </p:cNvPr>
          <p:cNvSpPr txBox="1"/>
          <p:nvPr/>
        </p:nvSpPr>
        <p:spPr>
          <a:xfrm>
            <a:off x="9220125" y="6760575"/>
            <a:ext cx="1330474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in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24/7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mode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7" name="object 18">
            <a:extLst>
              <a:ext uri="{FF2B5EF4-FFF2-40B4-BE49-F238E27FC236}">
                <a16:creationId xmlns:a16="http://schemas.microsoft.com/office/drawing/2014/main" id="{150BB55E-1CFB-45F3-9981-D151BAFEE8C8}"/>
              </a:ext>
            </a:extLst>
          </p:cNvPr>
          <p:cNvSpPr txBox="1"/>
          <p:nvPr/>
        </p:nvSpPr>
        <p:spPr>
          <a:xfrm>
            <a:off x="3704103" y="7208771"/>
            <a:ext cx="1202419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 / Q4-2021</a:t>
            </a:r>
          </a:p>
        </p:txBody>
      </p:sp>
      <p:sp>
        <p:nvSpPr>
          <p:cNvPr id="18" name="object 19">
            <a:extLst>
              <a:ext uri="{FF2B5EF4-FFF2-40B4-BE49-F238E27FC236}">
                <a16:creationId xmlns:a16="http://schemas.microsoft.com/office/drawing/2014/main" id="{E79713C7-7696-4A87-8F33-0CE5E93AA791}"/>
              </a:ext>
            </a:extLst>
          </p:cNvPr>
          <p:cNvSpPr txBox="1"/>
          <p:nvPr/>
        </p:nvSpPr>
        <p:spPr>
          <a:xfrm>
            <a:off x="7204803" y="7208771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19" name="object 20">
            <a:extLst>
              <a:ext uri="{FF2B5EF4-FFF2-40B4-BE49-F238E27FC236}">
                <a16:creationId xmlns:a16="http://schemas.microsoft.com/office/drawing/2014/main" id="{4E28A25C-39DD-47DE-8175-870F0A517DF2}"/>
              </a:ext>
            </a:extLst>
          </p:cNvPr>
          <p:cNvSpPr txBox="1"/>
          <p:nvPr/>
        </p:nvSpPr>
        <p:spPr>
          <a:xfrm>
            <a:off x="10916123" y="6991407"/>
            <a:ext cx="1756131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817"/>
              </a:lnSpc>
            </a:pPr>
            <a:r>
              <a:rPr lang="en-US"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August</a:t>
            </a: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 2022</a:t>
            </a:r>
            <a:endParaRPr lang="en-US" sz="160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  <a:p>
            <a:pPr algn="ctr">
              <a:lnSpc>
                <a:spcPts val="1817"/>
              </a:lnSpc>
            </a:pPr>
            <a:r>
              <a:rPr lang="en-US"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(tentative date</a:t>
            </a:r>
            <a:r>
              <a:rPr lang="ru-RU"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)</a:t>
            </a:r>
            <a:endParaRPr sz="1600">
              <a:solidFill>
                <a:srgbClr val="9D9D9C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20" name="object 21">
            <a:extLst>
              <a:ext uri="{FF2B5EF4-FFF2-40B4-BE49-F238E27FC236}">
                <a16:creationId xmlns:a16="http://schemas.microsoft.com/office/drawing/2014/main" id="{E58E190A-FD89-49FE-B577-6DB43384C7BF}"/>
              </a:ext>
            </a:extLst>
          </p:cNvPr>
          <p:cNvSpPr txBox="1"/>
          <p:nvPr/>
        </p:nvSpPr>
        <p:spPr>
          <a:xfrm>
            <a:off x="15646877" y="7543267"/>
            <a:ext cx="312942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To extend payment instruments functionality</a:t>
            </a: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21" name="object 22">
            <a:extLst>
              <a:ext uri="{FF2B5EF4-FFF2-40B4-BE49-F238E27FC236}">
                <a16:creationId xmlns:a16="http://schemas.microsoft.com/office/drawing/2014/main" id="{56A30EC5-93EE-4911-ACEF-546B126CF872}"/>
              </a:ext>
            </a:extLst>
          </p:cNvPr>
          <p:cNvSpPr txBox="1"/>
          <p:nvPr/>
        </p:nvSpPr>
        <p:spPr>
          <a:xfrm>
            <a:off x="2059554" y="7893370"/>
            <a:ext cx="80354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</a:t>
            </a:r>
          </a:p>
        </p:txBody>
      </p:sp>
      <p:sp>
        <p:nvSpPr>
          <p:cNvPr id="22" name="object 23">
            <a:extLst>
              <a:ext uri="{FF2B5EF4-FFF2-40B4-BE49-F238E27FC236}">
                <a16:creationId xmlns:a16="http://schemas.microsoft.com/office/drawing/2014/main" id="{5702F600-5BC5-4CD8-B341-3BC9CDEE5070}"/>
              </a:ext>
            </a:extLst>
          </p:cNvPr>
          <p:cNvSpPr txBox="1"/>
          <p:nvPr/>
        </p:nvSpPr>
        <p:spPr>
          <a:xfrm>
            <a:off x="5343371" y="7893370"/>
            <a:ext cx="1661082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Q3-2021 / Q2-2022</a:t>
            </a:r>
          </a:p>
        </p:txBody>
      </p:sp>
      <p:sp>
        <p:nvSpPr>
          <p:cNvPr id="23" name="object 24">
            <a:extLst>
              <a:ext uri="{FF2B5EF4-FFF2-40B4-BE49-F238E27FC236}">
                <a16:creationId xmlns:a16="http://schemas.microsoft.com/office/drawing/2014/main" id="{1691C021-7F3A-4BB9-8511-D630688D711E}"/>
              </a:ext>
            </a:extLst>
          </p:cNvPr>
          <p:cNvSpPr txBox="1"/>
          <p:nvPr/>
        </p:nvSpPr>
        <p:spPr>
          <a:xfrm>
            <a:off x="9406457" y="8043404"/>
            <a:ext cx="825605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9D9D9C"/>
                </a:solidFill>
                <a:latin typeface="Amalia" pitchFamily="34" charset="-52"/>
                <a:cs typeface="VFEOVG+Amalia-Regular"/>
              </a:rPr>
              <a:t>Q3-2022</a:t>
            </a:r>
          </a:p>
        </p:txBody>
      </p:sp>
      <p:sp>
        <p:nvSpPr>
          <p:cNvPr id="24" name="object 25">
            <a:extLst>
              <a:ext uri="{FF2B5EF4-FFF2-40B4-BE49-F238E27FC236}">
                <a16:creationId xmlns:a16="http://schemas.microsoft.com/office/drawing/2014/main" id="{DD93E52C-3B51-4CEE-A98B-974787B61C48}"/>
              </a:ext>
            </a:extLst>
          </p:cNvPr>
          <p:cNvSpPr txBox="1"/>
          <p:nvPr/>
        </p:nvSpPr>
        <p:spPr>
          <a:xfrm>
            <a:off x="3493737" y="8332446"/>
            <a:ext cx="1640713" cy="9746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34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Ensuring security while switching of the EPS to 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ISO20022</a:t>
            </a: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1D3E6EF5-689A-4CB7-AD2D-15A504D97217}"/>
              </a:ext>
            </a:extLst>
          </p:cNvPr>
          <p:cNvSpPr txBox="1"/>
          <p:nvPr/>
        </p:nvSpPr>
        <p:spPr>
          <a:xfrm>
            <a:off x="10920450" y="8353406"/>
            <a:ext cx="1648068" cy="474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Introduction of</a:t>
            </a:r>
            <a:endParaRPr sz="16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  <a:p>
            <a:pPr marL="33965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ISO20022</a:t>
            </a:r>
          </a:p>
        </p:txBody>
      </p:sp>
      <p:sp>
        <p:nvSpPr>
          <p:cNvPr id="26" name="object 27">
            <a:extLst>
              <a:ext uri="{FF2B5EF4-FFF2-40B4-BE49-F238E27FC236}">
                <a16:creationId xmlns:a16="http://schemas.microsoft.com/office/drawing/2014/main" id="{9936098A-E323-4D3F-B49D-E79FE43AD9FB}"/>
              </a:ext>
            </a:extLst>
          </p:cNvPr>
          <p:cNvSpPr txBox="1"/>
          <p:nvPr/>
        </p:nvSpPr>
        <p:spPr>
          <a:xfrm>
            <a:off x="7357445" y="8552489"/>
            <a:ext cx="1335567" cy="487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552" marR="0" algn="ctr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Approval of 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24/7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mode</a:t>
            </a:r>
            <a:endParaRPr sz="16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F2A81D79-6995-4CE1-B18B-397A36A7A0D6}"/>
              </a:ext>
            </a:extLst>
          </p:cNvPr>
          <p:cNvSpPr txBox="1"/>
          <p:nvPr/>
        </p:nvSpPr>
        <p:spPr>
          <a:xfrm>
            <a:off x="15619487" y="8577632"/>
            <a:ext cx="2885754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JFAIJD+MyriadPro-Regular"/>
              </a:rPr>
              <a:t>To increase the level of payments automation</a:t>
            </a:r>
            <a:endParaRPr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28" name="object 29">
            <a:extLst>
              <a:ext uri="{FF2B5EF4-FFF2-40B4-BE49-F238E27FC236}">
                <a16:creationId xmlns:a16="http://schemas.microsoft.com/office/drawing/2014/main" id="{3C71BF62-C799-45DF-B8A9-17770B701750}"/>
              </a:ext>
            </a:extLst>
          </p:cNvPr>
          <p:cNvSpPr txBox="1"/>
          <p:nvPr/>
        </p:nvSpPr>
        <p:spPr>
          <a:xfrm>
            <a:off x="10922496" y="8806035"/>
            <a:ext cx="1644296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5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and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24/7 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in EPS</a:t>
            </a:r>
            <a:endParaRPr sz="16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29" name="object 30">
            <a:extLst>
              <a:ext uri="{FF2B5EF4-FFF2-40B4-BE49-F238E27FC236}">
                <a16:creationId xmlns:a16="http://schemas.microsoft.com/office/drawing/2014/main" id="{71AD5F93-76DA-41AA-9BCE-962FED19354A}"/>
              </a:ext>
            </a:extLst>
          </p:cNvPr>
          <p:cNvSpPr txBox="1"/>
          <p:nvPr/>
        </p:nvSpPr>
        <p:spPr>
          <a:xfrm>
            <a:off x="6520703" y="9194654"/>
            <a:ext cx="2885754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Analysis of NBU regulatory documents and aligning them with changed EPS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0" name="object 31">
            <a:extLst>
              <a:ext uri="{FF2B5EF4-FFF2-40B4-BE49-F238E27FC236}">
                <a16:creationId xmlns:a16="http://schemas.microsoft.com/office/drawing/2014/main" id="{0C8046EA-6091-4D41-9CA8-C3F76CCD1173}"/>
              </a:ext>
            </a:extLst>
          </p:cNvPr>
          <p:cNvSpPr txBox="1"/>
          <p:nvPr/>
        </p:nvSpPr>
        <p:spPr>
          <a:xfrm>
            <a:off x="10585844" y="9280524"/>
            <a:ext cx="2268894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1580" marR="0" algn="just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    EPS</a:t>
            </a:r>
            <a:r>
              <a:rPr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-4 </a:t>
            </a: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starts</a:t>
            </a:r>
          </a:p>
          <a:p>
            <a:pPr marL="261580" marR="0" algn="just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operating in 24/7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 marL="110516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mode and according to ISO20022 standard</a:t>
            </a:r>
            <a:endParaRPr sz="16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1" name="object 32">
            <a:extLst>
              <a:ext uri="{FF2B5EF4-FFF2-40B4-BE49-F238E27FC236}">
                <a16:creationId xmlns:a16="http://schemas.microsoft.com/office/drawing/2014/main" id="{2FA77AE9-3E76-42AE-94D0-896CB2B4B535}"/>
              </a:ext>
            </a:extLst>
          </p:cNvPr>
          <p:cNvSpPr txBox="1"/>
          <p:nvPr/>
        </p:nvSpPr>
        <p:spPr>
          <a:xfrm>
            <a:off x="3137118" y="9427240"/>
            <a:ext cx="3267735" cy="6924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Execution of documents</a:t>
            </a:r>
          </a:p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with the requirements on</a:t>
            </a:r>
          </a:p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banks’ systems</a:t>
            </a:r>
            <a:r>
              <a:rPr lang="ru-RU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</a:t>
            </a:r>
            <a:r>
              <a:rPr lang="en-US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EPSPC</a:t>
            </a:r>
            <a:endParaRPr lang="ru-RU" sz="15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2" name="object 33">
            <a:extLst>
              <a:ext uri="{FF2B5EF4-FFF2-40B4-BE49-F238E27FC236}">
                <a16:creationId xmlns:a16="http://schemas.microsoft.com/office/drawing/2014/main" id="{3CD93DD4-1FA3-44CD-BBE8-06F0C5D5B1C0}"/>
              </a:ext>
            </a:extLst>
          </p:cNvPr>
          <p:cNvSpPr txBox="1"/>
          <p:nvPr/>
        </p:nvSpPr>
        <p:spPr>
          <a:xfrm>
            <a:off x="6612367" y="9835173"/>
            <a:ext cx="3267735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032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   24/7 operation </a:t>
            </a:r>
          </a:p>
          <a:p>
            <a:pPr marL="530329" marR="0">
              <a:lnSpc>
                <a:spcPts val="1782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        schedule</a:t>
            </a:r>
          </a:p>
        </p:txBody>
      </p:sp>
      <p:sp>
        <p:nvSpPr>
          <p:cNvPr id="33" name="object 34">
            <a:extLst>
              <a:ext uri="{FF2B5EF4-FFF2-40B4-BE49-F238E27FC236}">
                <a16:creationId xmlns:a16="http://schemas.microsoft.com/office/drawing/2014/main" id="{A339E0AA-AFA1-4776-BB7E-B73A67186CA9}"/>
              </a:ext>
            </a:extLst>
          </p:cNvPr>
          <p:cNvSpPr txBox="1"/>
          <p:nvPr/>
        </p:nvSpPr>
        <p:spPr>
          <a:xfrm>
            <a:off x="3643425" y="10084499"/>
            <a:ext cx="1691153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817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5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protection</a:t>
            </a:r>
            <a:endParaRPr sz="15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E5B0EF-C246-452A-8123-B9D6E951E6CD}"/>
              </a:ext>
            </a:extLst>
          </p:cNvPr>
          <p:cNvSpPr txBox="1"/>
          <p:nvPr/>
        </p:nvSpPr>
        <p:spPr>
          <a:xfrm>
            <a:off x="827555" y="4073311"/>
            <a:ext cx="8686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“Development of</a:t>
            </a:r>
            <a:r>
              <a:rPr lang="uk-UA" b="1"/>
              <a:t> </a:t>
            </a:r>
            <a:r>
              <a:rPr lang="en-US" b="1"/>
              <a:t>Ukrainian payment infrastructure” project implementation schedule</a:t>
            </a:r>
            <a:endParaRPr lang="uk-UA" b="1"/>
          </a:p>
        </p:txBody>
      </p:sp>
    </p:spTree>
    <p:extLst>
      <p:ext uri="{BB962C8B-B14F-4D97-AF65-F5344CB8AC3E}">
        <p14:creationId xmlns:p14="http://schemas.microsoft.com/office/powerpoint/2010/main" val="1376687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401D713-202E-47DA-9930-42A73F974C50}"/>
              </a:ext>
            </a:extLst>
          </p:cNvPr>
          <p:cNvSpPr txBox="1"/>
          <p:nvPr/>
        </p:nvSpPr>
        <p:spPr>
          <a:xfrm>
            <a:off x="942950" y="1680658"/>
            <a:ext cx="15475794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spc="-86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Main changes following </a:t>
            </a:r>
            <a:r>
              <a:rPr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ISO20022</a:t>
            </a: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implementation </a:t>
            </a:r>
            <a:endParaRPr sz="54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5777ADD8-ABFD-4A0D-AFF1-45867FC1D403}"/>
              </a:ext>
            </a:extLst>
          </p:cNvPr>
          <p:cNvSpPr txBox="1"/>
          <p:nvPr/>
        </p:nvSpPr>
        <p:spPr>
          <a:xfrm>
            <a:off x="910174" y="2712186"/>
            <a:ext cx="9763498" cy="6240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76"/>
              </a:lnSpc>
            </a:pP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new Law </a:t>
            </a: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On Payment Services </a:t>
            </a:r>
            <a:r>
              <a:rPr lang="ru-RU" sz="2000" b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and </a:t>
            </a: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Standard</a:t>
            </a:r>
            <a:r>
              <a:rPr lang="ru-RU" sz="2000" b="1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 ISO20022</a:t>
            </a: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are approved</a:t>
            </a:r>
            <a:r>
              <a:rPr lang="ru-RU" sz="2000" b="1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</a:p>
          <a:p>
            <a:pPr marL="0"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endParaRPr sz="2000" b="1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D678AE4E-6F11-4568-BC38-0BCD7D6C47F8}"/>
              </a:ext>
            </a:extLst>
          </p:cNvPr>
          <p:cNvSpPr txBox="1"/>
          <p:nvPr/>
        </p:nvSpPr>
        <p:spPr>
          <a:xfrm>
            <a:off x="1412227" y="8284822"/>
            <a:ext cx="530983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field of the payment purpose is shortened from 160 to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140 symbols</a:t>
            </a:r>
            <a:endParaRPr sz="2000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CC6F33FB-787E-499D-BD88-4D3510653EEA}"/>
              </a:ext>
            </a:extLst>
          </p:cNvPr>
          <p:cNvSpPr txBox="1"/>
          <p:nvPr/>
        </p:nvSpPr>
        <p:spPr>
          <a:xfrm>
            <a:off x="1410046" y="3451151"/>
            <a:ext cx="6019082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The whole banking system will be transferred by the NBU to the new version of Electronic Payments System (EPS) that will operate in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 24/7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 mode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 (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the banks will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not have to support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 24/7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 operation schedule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;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</a:rPr>
              <a:t> the notions of operational day and operational time will continue to apply</a:t>
            </a:r>
            <a:r>
              <a:rPr lang="uk-UA" sz="2000">
                <a:solidFill>
                  <a:srgbClr val="1C1C1B"/>
                </a:solidFill>
                <a:latin typeface="Amalia" pitchFamily="34" charset="-52"/>
              </a:rPr>
              <a:t>)</a:t>
            </a: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39B7562B-CC04-49B3-A528-A57A7861257D}"/>
              </a:ext>
            </a:extLst>
          </p:cNvPr>
          <p:cNvSpPr txBox="1"/>
          <p:nvPr/>
        </p:nvSpPr>
        <p:spPr>
          <a:xfrm>
            <a:off x="8395837" y="3421354"/>
            <a:ext cx="5309830" cy="9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Approach to payment processing changes, from now on the value date will be specified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(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clause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2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of Article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47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of the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Law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)</a:t>
            </a: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F528855F-AFCB-4820-BC40-693838F5AE5E}"/>
              </a:ext>
            </a:extLst>
          </p:cNvPr>
          <p:cNvSpPr txBox="1"/>
          <p:nvPr/>
        </p:nvSpPr>
        <p:spPr>
          <a:xfrm>
            <a:off x="8402216" y="4882353"/>
            <a:ext cx="583588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NBU in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24/7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mode will define the date of the payment processing for the transition period between the calendar dates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(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before the date of effecting payment was considered the date of sending by the bank-sender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)</a:t>
            </a:r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6A6E4F00-B731-439E-ADAC-F9DAF8097486}"/>
              </a:ext>
            </a:extLst>
          </p:cNvPr>
          <p:cNvSpPr txBox="1"/>
          <p:nvPr/>
        </p:nvSpPr>
        <p:spPr>
          <a:xfrm>
            <a:off x="1410046" y="5769824"/>
            <a:ext cx="5798919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just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Payment order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,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payment claim and other forms of payment documents are replaced with payment instructions, which, in addition to the sender and the beneficiary, will provide for new non-obligatory payment participants (roles) : actual sender, actual beneficiary, initiator </a:t>
            </a:r>
            <a:r>
              <a:rPr lang="ru-RU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id="{A15AF357-69AE-4333-BCC4-CC8960EC66BD}"/>
              </a:ext>
            </a:extLst>
          </p:cNvPr>
          <p:cNvSpPr txBox="1"/>
          <p:nvPr/>
        </p:nvSpPr>
        <p:spPr>
          <a:xfrm>
            <a:off x="8402216" y="6876432"/>
            <a:ext cx="6408712" cy="9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malia" panose="020B0504020203020204" pitchFamily="34" charset="-52"/>
              </a:rPr>
              <a:t>Changes in NBU regulatory documents setting forth the  procedure for generation of payment documents printed forms are expected</a:t>
            </a:r>
            <a:endParaRPr sz="240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29D0E893-4FC8-4C1D-AA69-EE0EBCB58D34}"/>
              </a:ext>
            </a:extLst>
          </p:cNvPr>
          <p:cNvSpPr txBox="1"/>
          <p:nvPr/>
        </p:nvSpPr>
        <p:spPr>
          <a:xfrm>
            <a:off x="8402216" y="8281458"/>
            <a:ext cx="8352928" cy="9446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>
              <a:lnSpc>
                <a:spcPts val="2476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There are no plans from the NBU’s side to change requirements to obligatory details of personal accounts and of the customer’s statement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(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clause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61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of NBU Resolution No.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4"/>
              </a:rPr>
              <a:t> 75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)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C914279-4177-4A1C-AFFE-7B36143CA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950" y="3425602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A611F2F-01B5-470A-965E-5550C37DD5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5750139"/>
            <a:ext cx="352425" cy="3333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E592908-42AD-4337-83F0-F57B93F9D6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0248" y="8279681"/>
            <a:ext cx="352425" cy="33337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08C9458-9554-4BA3-A9DC-021E10770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60" y="3349144"/>
            <a:ext cx="352425" cy="33337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D55D379-6363-4C0F-A255-310B87943C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60" y="4792546"/>
            <a:ext cx="352425" cy="33337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3299F4E-99E3-4A6D-8783-5A82BB8EFB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8159" y="6813993"/>
            <a:ext cx="352425" cy="3333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756B5C1-1723-4E36-83BB-2ABB014D25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9483" y="8264525"/>
            <a:ext cx="352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1F71088E-F04D-43E8-91F6-F6D4C2C89531}"/>
              </a:ext>
            </a:extLst>
          </p:cNvPr>
          <p:cNvSpPr txBox="1"/>
          <p:nvPr/>
        </p:nvSpPr>
        <p:spPr>
          <a:xfrm>
            <a:off x="942974" y="1825897"/>
            <a:ext cx="9115426" cy="8145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Current situation and plans </a:t>
            </a:r>
            <a:endParaRPr sz="54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691081A8-FE4A-4325-98BF-3E7BB3FE700E}"/>
              </a:ext>
            </a:extLst>
          </p:cNvPr>
          <p:cNvSpPr txBox="1"/>
          <p:nvPr/>
        </p:nvSpPr>
        <p:spPr>
          <a:xfrm>
            <a:off x="942974" y="2905277"/>
            <a:ext cx="7099202" cy="1553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3096"/>
              </a:lnSpc>
            </a:pPr>
            <a:r>
              <a:rPr lang="en-US" sz="2000" b="1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As of today, updated NBU resolutions setting the requirements for ISO20022 Standard implementation and Law of Ukraine On Payment Services, in particular regarding customers servicing are expected</a:t>
            </a:r>
            <a:endParaRPr sz="2000" b="1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4" name="object 5">
            <a:extLst>
              <a:ext uri="{FF2B5EF4-FFF2-40B4-BE49-F238E27FC236}">
                <a16:creationId xmlns:a16="http://schemas.microsoft.com/office/drawing/2014/main" id="{9F18C310-F24A-4A95-A784-7F31806E40E5}"/>
              </a:ext>
            </a:extLst>
          </p:cNvPr>
          <p:cNvSpPr txBox="1"/>
          <p:nvPr/>
        </p:nvSpPr>
        <p:spPr>
          <a:xfrm>
            <a:off x="9042266" y="3539776"/>
            <a:ext cx="1296144" cy="12749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12573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000" b="1">
                <a:latin typeface="Amalia" pitchFamily="34" charset="-52"/>
                <a:cs typeface="SCOUMT+Amalia-Black"/>
              </a:rPr>
              <a:t>2023-</a:t>
            </a:r>
            <a:r>
              <a:rPr sz="2000" b="1">
                <a:latin typeface="Amalia" pitchFamily="34" charset="-52"/>
                <a:cs typeface="SCOUMT+Amalia-Black"/>
              </a:rPr>
              <a:t>2024</a:t>
            </a: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66B96304-27A1-4FF1-B494-118F86E90873}"/>
              </a:ext>
            </a:extLst>
          </p:cNvPr>
          <p:cNvSpPr txBox="1"/>
          <p:nvPr/>
        </p:nvSpPr>
        <p:spPr>
          <a:xfrm>
            <a:off x="8546233" y="4976350"/>
            <a:ext cx="4464496" cy="3737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r">
              <a:lnSpc>
                <a:spcPts val="314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NEXT STEPS FROM THE NBU</a:t>
            </a:r>
            <a:r>
              <a:rPr sz="2400" b="1">
                <a:solidFill>
                  <a:srgbClr val="1C1C1B"/>
                </a:solidFill>
                <a:latin typeface="Amalia" pitchFamily="34" charset="-52"/>
                <a:cs typeface="SCOUMT+Amalia-Black"/>
              </a:rPr>
              <a:t>:</a:t>
            </a: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85738E2A-02CB-4FF9-AF2D-7C62FD51EB78}"/>
              </a:ext>
            </a:extLst>
          </p:cNvPr>
          <p:cNvSpPr txBox="1"/>
          <p:nvPr/>
        </p:nvSpPr>
        <p:spPr>
          <a:xfrm>
            <a:off x="8546233" y="5524793"/>
            <a:ext cx="4320479" cy="7488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298" marR="0" algn="ctr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Instant</a:t>
            </a:r>
            <a:r>
              <a:rPr lang="uk-UA" sz="24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 </a:t>
            </a:r>
            <a:r>
              <a:rPr lang="en-US" sz="24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payments</a:t>
            </a:r>
            <a:r>
              <a:rPr lang="uk-UA" sz="24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2"/>
              </a:rPr>
              <a:t> </a:t>
            </a:r>
            <a:r>
              <a:rPr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–</a:t>
            </a:r>
            <a:r>
              <a:rPr lang="uk-UA"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</a:p>
          <a:p>
            <a:pPr marL="105298" marR="0" algn="ctr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Real-time payments</a:t>
            </a:r>
          </a:p>
        </p:txBody>
      </p:sp>
      <p:sp>
        <p:nvSpPr>
          <p:cNvPr id="8" name="object 9">
            <a:extLst>
              <a:ext uri="{FF2B5EF4-FFF2-40B4-BE49-F238E27FC236}">
                <a16:creationId xmlns:a16="http://schemas.microsoft.com/office/drawing/2014/main" id="{F8DA3064-B433-4ADD-80E4-8DD7FA98EF80}"/>
              </a:ext>
            </a:extLst>
          </p:cNvPr>
          <p:cNvSpPr txBox="1"/>
          <p:nvPr/>
        </p:nvSpPr>
        <p:spPr>
          <a:xfrm>
            <a:off x="1417440" y="4976350"/>
            <a:ext cx="6466042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423"/>
              </a:lnSpc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The NBU answers to the  most frequent questions of the banks are provided here 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VFEOVG+Amalia-Regular"/>
                <a:hlinkClick r:id="rId3"/>
              </a:rPr>
              <a:t>“Frequently asked questions”</a:t>
            </a:r>
            <a:endParaRPr lang="ru-RU" sz="20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03D34EE3-97D6-41AC-AE8F-10A1AFEF08E4}"/>
              </a:ext>
            </a:extLst>
          </p:cNvPr>
          <p:cNvSpPr txBox="1"/>
          <p:nvPr/>
        </p:nvSpPr>
        <p:spPr>
          <a:xfrm>
            <a:off x="9042266" y="6445839"/>
            <a:ext cx="3680430" cy="364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3029"/>
              </a:lnSpc>
              <a:spcBef>
                <a:spcPts val="0"/>
              </a:spcBef>
              <a:spcAft>
                <a:spcPts val="0"/>
              </a:spcAft>
            </a:pPr>
            <a:r>
              <a:rPr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Tracking</a:t>
            </a:r>
            <a:r>
              <a:rPr lang="ru-RU"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service</a:t>
            </a:r>
            <a:r>
              <a:rPr lang="uk-UA"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 </a:t>
            </a:r>
            <a:r>
              <a:rPr lang="en-US" sz="2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etc.</a:t>
            </a:r>
            <a:endParaRPr sz="24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9A8AF4A4-208D-41F5-A80A-252FE3E906E8}"/>
              </a:ext>
            </a:extLst>
          </p:cNvPr>
          <p:cNvSpPr txBox="1"/>
          <p:nvPr/>
        </p:nvSpPr>
        <p:spPr>
          <a:xfrm>
            <a:off x="1417440" y="6166243"/>
            <a:ext cx="54006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just">
              <a:lnSpc>
                <a:spcPts val="2423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malia" panose="020B0504020203020204" pitchFamily="34" charset="-52"/>
              </a:rPr>
              <a:t>More details will be disclosed upon receipt of all NBU requirements</a:t>
            </a:r>
            <a:r>
              <a:rPr lang="ru-RU" sz="2000">
                <a:latin typeface="Amalia" panose="020B0504020203020204" pitchFamily="34" charset="-52"/>
              </a:rPr>
              <a:t> (</a:t>
            </a:r>
            <a:r>
              <a:rPr lang="en-US" sz="2000">
                <a:latin typeface="Amalia" panose="020B0504020203020204" pitchFamily="34" charset="-52"/>
              </a:rPr>
              <a:t>expected at the beginning of</a:t>
            </a:r>
            <a:r>
              <a:rPr lang="ru-RU" sz="2000">
                <a:latin typeface="Amalia" panose="020B0504020203020204" pitchFamily="34" charset="-52"/>
              </a:rPr>
              <a:t> Q3 2022) </a:t>
            </a:r>
            <a:endParaRPr sz="2400">
              <a:solidFill>
                <a:srgbClr val="1C1C1B"/>
              </a:solidFill>
              <a:latin typeface="Amalia" panose="020B0504020203020204" pitchFamily="34" charset="-52"/>
              <a:cs typeface="VFEOVG+Amalia-Regular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08671CB-0593-489D-B2DC-18C1E8109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4976350"/>
            <a:ext cx="352425" cy="33337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AC9EC11-87BC-4786-87DC-0B5DB3241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4" y="6158901"/>
            <a:ext cx="352425" cy="3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57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id="{C217F28F-3506-46D9-9E9C-2C6CE49A7345}"/>
              </a:ext>
            </a:extLst>
          </p:cNvPr>
          <p:cNvSpPr txBox="1"/>
          <p:nvPr/>
        </p:nvSpPr>
        <p:spPr>
          <a:xfrm>
            <a:off x="1033498" y="1811220"/>
            <a:ext cx="8160805" cy="16544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64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Voice of Customer</a:t>
            </a:r>
            <a:endParaRPr sz="54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  <a:p>
            <a:pPr>
              <a:lnSpc>
                <a:spcPts val="6534"/>
              </a:lnSpc>
            </a:pP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on </a:t>
            </a:r>
            <a:r>
              <a:rPr lang="uk-UA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24/ 7 </a:t>
            </a:r>
            <a:r>
              <a:rPr lang="en-US" sz="5400">
                <a:solidFill>
                  <a:srgbClr val="1C1C1B"/>
                </a:solidFill>
                <a:latin typeface="Amalia" pitchFamily="34" charset="-52"/>
                <a:cs typeface="VFEOVG+Amalia-Regular"/>
              </a:rPr>
              <a:t>payments</a:t>
            </a:r>
            <a:endParaRPr sz="5400">
              <a:solidFill>
                <a:srgbClr val="1C1C1B"/>
              </a:solidFill>
              <a:latin typeface="Amalia" pitchFamily="34" charset="-52"/>
              <a:cs typeface="VFEOVG+Amalia-Regular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273544ED-7371-410B-B68A-15116F0DE21F}"/>
              </a:ext>
            </a:extLst>
          </p:cNvPr>
          <p:cNvSpPr txBox="1"/>
          <p:nvPr/>
        </p:nvSpPr>
        <p:spPr>
          <a:xfrm>
            <a:off x="1352200" y="4066076"/>
            <a:ext cx="5363753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just">
              <a:spcBef>
                <a:spcPts val="0"/>
              </a:spcBef>
              <a:spcAft>
                <a:spcPts val="0"/>
              </a:spcAft>
            </a:pPr>
            <a:r>
              <a:rPr lang="en-US" sz="2000">
                <a:latin typeface="Amalia" panose="020B0504020203020204" pitchFamily="34" charset="-52"/>
              </a:rPr>
              <a:t>Currently the payments effecting schedule in Raif is</a:t>
            </a:r>
            <a:r>
              <a:rPr lang="uk-UA" sz="2000">
                <a:latin typeface="Amalia" panose="020B0504020203020204" pitchFamily="34" charset="-52"/>
              </a:rPr>
              <a:t> 19/7 (</a:t>
            </a:r>
            <a:r>
              <a:rPr lang="en-US" sz="2000">
                <a:latin typeface="Amalia" panose="020B0504020203020204" pitchFamily="34" charset="-52"/>
              </a:rPr>
              <a:t>from</a:t>
            </a:r>
            <a:r>
              <a:rPr lang="uk-UA" sz="2000">
                <a:latin typeface="Amalia" panose="020B0504020203020204" pitchFamily="34" charset="-52"/>
              </a:rPr>
              <a:t> 4:00 </a:t>
            </a:r>
            <a:r>
              <a:rPr lang="en-US" sz="2000">
                <a:latin typeface="Amalia" panose="020B0504020203020204" pitchFamily="34" charset="-52"/>
              </a:rPr>
              <a:t>to</a:t>
            </a:r>
            <a:r>
              <a:rPr lang="uk-UA" sz="2000">
                <a:latin typeface="Amalia" panose="020B0504020203020204" pitchFamily="34" charset="-52"/>
              </a:rPr>
              <a:t> 23:00) </a:t>
            </a:r>
            <a:r>
              <a:rPr lang="en-US" sz="2000">
                <a:latin typeface="Amalia" panose="020B0504020203020204" pitchFamily="34" charset="-52"/>
              </a:rPr>
              <a:t>for legal entities</a:t>
            </a:r>
            <a:r>
              <a:rPr lang="uk-UA" sz="2000">
                <a:latin typeface="Amalia" panose="020B0504020203020204" pitchFamily="34" charset="-52"/>
              </a:rPr>
              <a:t>, </a:t>
            </a:r>
            <a:r>
              <a:rPr lang="en-US" sz="2000">
                <a:latin typeface="Amalia" panose="020B0504020203020204" pitchFamily="34" charset="-52"/>
              </a:rPr>
              <a:t>private entrepreneurs and individuals </a:t>
            </a:r>
            <a:r>
              <a:rPr lang="uk-UA" sz="2000">
                <a:latin typeface="Amalia" panose="020B0504020203020204" pitchFamily="34" charset="-52"/>
              </a:rPr>
              <a:t>(</a:t>
            </a:r>
            <a:r>
              <a:rPr lang="en-US" sz="2000">
                <a:latin typeface="Amalia" panose="020B0504020203020204" pitchFamily="34" charset="-52"/>
              </a:rPr>
              <a:t>IBAN-IBAN). This schedule allows to meet all business-needs of our customers </a:t>
            </a:r>
            <a:endParaRPr lang="uk-UA" sz="2000">
              <a:latin typeface="Amalia" panose="020B0504020203020204" pitchFamily="34" charset="-52"/>
            </a:endParaRPr>
          </a:p>
        </p:txBody>
      </p:sp>
      <p:sp>
        <p:nvSpPr>
          <p:cNvPr id="6" name="object 7">
            <a:extLst>
              <a:ext uri="{FF2B5EF4-FFF2-40B4-BE49-F238E27FC236}">
                <a16:creationId xmlns:a16="http://schemas.microsoft.com/office/drawing/2014/main" id="{AAD9686B-7BCE-4B3C-B2A9-D24813CFD22B}"/>
              </a:ext>
            </a:extLst>
          </p:cNvPr>
          <p:cNvSpPr txBox="1"/>
          <p:nvPr/>
        </p:nvSpPr>
        <p:spPr>
          <a:xfrm>
            <a:off x="8003762" y="8282657"/>
            <a:ext cx="6591142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spcBef>
                <a:spcPts val="266"/>
              </a:spcBef>
              <a:spcAft>
                <a:spcPts val="0"/>
              </a:spcAft>
            </a:pPr>
            <a:r>
              <a:rPr lang="en-US"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You are welcome to share with us your ideas on 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ISO 20022</a:t>
            </a:r>
            <a:r>
              <a:rPr lang="en-US"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implementation</a:t>
            </a:r>
            <a:r>
              <a:rPr sz="2000">
                <a:solidFill>
                  <a:srgbClr val="1C1C1B"/>
                </a:solidFill>
                <a:latin typeface="Amalia" pitchFamily="34" charset="-52"/>
                <a:cs typeface="GFOWIO+Amalia-Bold"/>
              </a:rPr>
              <a:t> </a:t>
            </a:r>
            <a:r>
              <a:rPr lang="en-US" sz="2400" b="1">
                <a:solidFill>
                  <a:srgbClr val="1C1C1B"/>
                </a:solidFill>
                <a:latin typeface="Amalia" pitchFamily="34" charset="-52"/>
                <a:cs typeface="GFOWIO+Amalia-Bold"/>
                <a:hlinkClick r:id="rId2"/>
              </a:rPr>
              <a:t>here</a:t>
            </a:r>
            <a:endParaRPr sz="2000" b="1">
              <a:solidFill>
                <a:srgbClr val="1C1C1B"/>
              </a:solidFill>
              <a:latin typeface="Amalia" pitchFamily="34" charset="-52"/>
              <a:cs typeface="GFOWIO+Amalia-Bol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C9ECC9-0C47-462E-B5B4-4898F630F0CD}"/>
              </a:ext>
            </a:extLst>
          </p:cNvPr>
          <p:cNvSpPr txBox="1"/>
          <p:nvPr/>
        </p:nvSpPr>
        <p:spPr>
          <a:xfrm>
            <a:off x="7908075" y="7602066"/>
            <a:ext cx="5331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Please, fill in a short questionnaire</a:t>
            </a:r>
            <a:endParaRPr lang="uk-UA" sz="2800" b="1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3C50B8-3CAB-46AE-A36B-BB2ECCD39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610" y="4076411"/>
            <a:ext cx="352425" cy="333375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CF9456C5-969B-45F7-8391-E6B020C1CBC2}"/>
              </a:ext>
            </a:extLst>
          </p:cNvPr>
          <p:cNvSpPr/>
          <p:nvPr/>
        </p:nvSpPr>
        <p:spPr>
          <a:xfrm>
            <a:off x="1254035" y="5982585"/>
            <a:ext cx="53973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malia" panose="020B0504020203020204" pitchFamily="34" charset="-52"/>
              </a:rPr>
              <a:t>But we are changing, so we will be grateful if you share your experience with us by filling out a short questionnaire.</a:t>
            </a:r>
            <a:endParaRPr lang="uk-UA" sz="2000">
              <a:latin typeface="Amalia" panose="020B0504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02043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534A7642-82D3-4F85-BC0F-17B08DD2E914}"/>
              </a:ext>
            </a:extLst>
          </p:cNvPr>
          <p:cNvSpPr/>
          <p:nvPr/>
        </p:nvSpPr>
        <p:spPr>
          <a:xfrm>
            <a:off x="913384" y="2345482"/>
            <a:ext cx="84969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242424"/>
                </a:solidFill>
                <a:latin typeface="Segoe UI" panose="020B0502040204020203" pitchFamily="34" charset="0"/>
              </a:rPr>
              <a:t>Save information about ISO20022</a:t>
            </a:r>
            <a:br>
              <a:rPr lang="en-US">
                <a:solidFill>
                  <a:srgbClr val="242424"/>
                </a:solidFill>
                <a:latin typeface="Segoe UI" panose="020B0502040204020203" pitchFamily="34" charset="0"/>
              </a:rPr>
            </a:br>
            <a:endParaRPr lang="en-US">
              <a:solidFill>
                <a:srgbClr val="242424"/>
              </a:solidFill>
              <a:latin typeface="Segoe UI" panose="020B0502040204020203" pitchFamily="34" charset="0"/>
            </a:endParaRPr>
          </a:p>
          <a:p>
            <a:r>
              <a:rPr lang="en-US">
                <a:solidFill>
                  <a:srgbClr val="242424"/>
                </a:solidFill>
                <a:latin typeface="Segoe UI" panose="020B0502040204020203" pitchFamily="34" charset="0"/>
              </a:rPr>
              <a:t>We’ve put together the most important information about the new ISO20022 payment standard for local currency transactions to make it easier for you to share it with your counterparties.</a:t>
            </a:r>
            <a:endParaRPr lang="uk-UA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F4EEED-82B8-403D-8782-1C877ACA2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77" y="5657850"/>
            <a:ext cx="13742529" cy="3077856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ACAE745B-1489-4A4E-A698-770CEC66D519}"/>
              </a:ext>
            </a:extLst>
          </p:cNvPr>
          <p:cNvSpPr/>
          <p:nvPr/>
        </p:nvSpPr>
        <p:spPr>
          <a:xfrm>
            <a:off x="10706471" y="2758946"/>
            <a:ext cx="4680520" cy="73866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36A790-FFEB-4A21-A043-BF671817A116}"/>
              </a:ext>
            </a:extLst>
          </p:cNvPr>
          <p:cNvSpPr txBox="1"/>
          <p:nvPr/>
        </p:nvSpPr>
        <p:spPr>
          <a:xfrm>
            <a:off x="11631976" y="2897445"/>
            <a:ext cx="3094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View the presentation </a:t>
            </a:r>
            <a:endParaRPr lang="ru-RU" sz="24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75672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Custom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revision>1</cp:revision>
  <dcterms:modified xsi:type="dcterms:W3CDTF">2022-04-04T11:50:13Z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ef7f2da-30d3-430a-a9a4-8103a74342a8_Enabled">
    <vt:lpwstr>true</vt:lpwstr>
  </property>
  <property fmtid="{D5CDD505-2E9C-101B-9397-08002B2CF9AE}" pid="3" name="MSIP_Label_cef7f2da-30d3-430a-a9a4-8103a74342a8_SetDate">
    <vt:lpwstr>2022-02-01T09:56:55Z</vt:lpwstr>
  </property>
  <property fmtid="{D5CDD505-2E9C-101B-9397-08002B2CF9AE}" pid="4" name="MSIP_Label_cef7f2da-30d3-430a-a9a4-8103a74342a8_Method">
    <vt:lpwstr>Privileged</vt:lpwstr>
  </property>
  <property fmtid="{D5CDD505-2E9C-101B-9397-08002B2CF9AE}" pid="5" name="MSIP_Label_cef7f2da-30d3-430a-a9a4-8103a74342a8_Name">
    <vt:lpwstr>Public</vt:lpwstr>
  </property>
  <property fmtid="{D5CDD505-2E9C-101B-9397-08002B2CF9AE}" pid="6" name="MSIP_Label_cef7f2da-30d3-430a-a9a4-8103a74342a8_SiteId">
    <vt:lpwstr>9b511fda-f0b1-43a5-b06e-1e720f64520a</vt:lpwstr>
  </property>
  <property fmtid="{D5CDD505-2E9C-101B-9397-08002B2CF9AE}" pid="7" name="MSIP_Label_cef7f2da-30d3-430a-a9a4-8103a74342a8_ActionId">
    <vt:lpwstr>43e00abd-2d28-4557-b6e3-a569fc8c33c5</vt:lpwstr>
  </property>
  <property fmtid="{D5CDD505-2E9C-101B-9397-08002B2CF9AE}" pid="8" name="MSIP_Label_cef7f2da-30d3-430a-a9a4-8103a74342a8_ContentBits">
    <vt:lpwstr>0</vt:lpwstr>
  </property>
</Properties>
</file>