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8" r:id="rId4"/>
    <p:sldId id="259" r:id="rId5"/>
    <p:sldId id="269" r:id="rId6"/>
    <p:sldId id="272" r:id="rId7"/>
    <p:sldId id="260" r:id="rId8"/>
    <p:sldId id="270" r:id="rId9"/>
    <p:sldId id="275" r:id="rId10"/>
    <p:sldId id="271" r:id="rId11"/>
    <p:sldId id="264" r:id="rId12"/>
    <p:sldId id="265" r:id="rId13"/>
    <p:sldId id="261" r:id="rId14"/>
    <p:sldId id="266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E7E8"/>
    <a:srgbClr val="FFF200"/>
    <a:srgbClr val="F0F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9" autoAdjust="0"/>
    <p:restoredTop sz="94660"/>
  </p:normalViewPr>
  <p:slideViewPr>
    <p:cSldViewPr snapToGrid="0">
      <p:cViewPr varScale="1">
        <p:scale>
          <a:sx n="68" d="100"/>
          <a:sy n="68" d="100"/>
        </p:scale>
        <p:origin x="106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9AF02-3676-47BE-A33F-ED6F36C8D660}" type="datetimeFigureOut">
              <a:rPr lang="ru-RU" smtClean="0"/>
              <a:t>04.03.2022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54CB4-47CD-432F-8FDE-85D62655B659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0822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9AF02-3676-47BE-A33F-ED6F36C8D660}" type="datetimeFigureOut">
              <a:rPr lang="ru-RU" smtClean="0"/>
              <a:t>04.03.2022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54CB4-47CD-432F-8FDE-85D62655B659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6999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9AF02-3676-47BE-A33F-ED6F36C8D660}" type="datetimeFigureOut">
              <a:rPr lang="ru-RU" smtClean="0"/>
              <a:t>04.03.2022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54CB4-47CD-432F-8FDE-85D62655B659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9407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9AF02-3676-47BE-A33F-ED6F36C8D660}" type="datetimeFigureOut">
              <a:rPr lang="ru-RU" smtClean="0"/>
              <a:t>04.03.2022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54CB4-47CD-432F-8FDE-85D62655B659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5364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9AF02-3676-47BE-A33F-ED6F36C8D660}" type="datetimeFigureOut">
              <a:rPr lang="ru-RU" smtClean="0"/>
              <a:t>04.03.2022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54CB4-47CD-432F-8FDE-85D62655B659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0418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9AF02-3676-47BE-A33F-ED6F36C8D660}" type="datetimeFigureOut">
              <a:rPr lang="ru-RU" smtClean="0"/>
              <a:t>04.03.2022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54CB4-47CD-432F-8FDE-85D62655B659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4410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9AF02-3676-47BE-A33F-ED6F36C8D660}" type="datetimeFigureOut">
              <a:rPr lang="ru-RU" smtClean="0"/>
              <a:t>04.03.2022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54CB4-47CD-432F-8FDE-85D62655B659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6194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9AF02-3676-47BE-A33F-ED6F36C8D660}" type="datetimeFigureOut">
              <a:rPr lang="ru-RU" smtClean="0"/>
              <a:t>04.03.2022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54CB4-47CD-432F-8FDE-85D62655B659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3096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9AF02-3676-47BE-A33F-ED6F36C8D660}" type="datetimeFigureOut">
              <a:rPr lang="ru-RU" smtClean="0"/>
              <a:t>04.03.2022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54CB4-47CD-432F-8FDE-85D62655B659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2834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9AF02-3676-47BE-A33F-ED6F36C8D660}" type="datetimeFigureOut">
              <a:rPr lang="ru-RU" smtClean="0"/>
              <a:t>04.03.2022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54CB4-47CD-432F-8FDE-85D62655B659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4507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9AF02-3676-47BE-A33F-ED6F36C8D660}" type="datetimeFigureOut">
              <a:rPr lang="ru-RU" smtClean="0"/>
              <a:t>04.03.2022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54CB4-47CD-432F-8FDE-85D62655B659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4325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9AF02-3676-47BE-A33F-ED6F36C8D660}" type="datetimeFigureOut">
              <a:rPr lang="ru-RU" smtClean="0"/>
              <a:t>04.03.2022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54CB4-47CD-432F-8FDE-85D62655B659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2711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2.jpeg"/><Relationship Id="rId7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10" Type="http://schemas.openxmlformats.org/officeDocument/2006/relationships/image" Target="../media/image9.png"/><Relationship Id="rId4" Type="http://schemas.openxmlformats.org/officeDocument/2006/relationships/image" Target="../media/image13.jpeg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2834639"/>
            <a:ext cx="12192000" cy="4023361"/>
          </a:xfrm>
          <a:prstGeom prst="rect">
            <a:avLst/>
          </a:prstGeom>
          <a:solidFill>
            <a:srgbClr val="FFF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                                                                                           </a:t>
            </a:r>
            <a:r>
              <a:rPr lang="ru-RU" dirty="0" err="1">
                <a:solidFill>
                  <a:schemeClr val="tx1"/>
                </a:solidFill>
              </a:rPr>
              <a:t>Новий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сервіс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дозволяє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швидко</a:t>
            </a:r>
            <a:r>
              <a:rPr lang="ru-RU" dirty="0">
                <a:solidFill>
                  <a:schemeClr val="tx1"/>
                </a:solidFill>
              </a:rPr>
              <a:t> та </a:t>
            </a:r>
            <a:r>
              <a:rPr lang="ru-RU" dirty="0" err="1">
                <a:solidFill>
                  <a:schemeClr val="tx1"/>
                </a:solidFill>
              </a:rPr>
              <a:t>зручно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залишити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винагороду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офіціанту</a:t>
            </a:r>
            <a:r>
              <a:rPr lang="ru-RU" dirty="0">
                <a:solidFill>
                  <a:schemeClr val="tx1"/>
                </a:solidFill>
              </a:rPr>
              <a:t>                      				         </a:t>
            </a:r>
            <a:r>
              <a:rPr lang="ru-RU" dirty="0" err="1">
                <a:solidFill>
                  <a:schemeClr val="tx1"/>
                </a:solidFill>
              </a:rPr>
              <a:t>безготівково</a:t>
            </a:r>
            <a:r>
              <a:rPr lang="ru-RU" dirty="0">
                <a:solidFill>
                  <a:schemeClr val="tx1"/>
                </a:solidFill>
              </a:rPr>
              <a:t> — оплативши </a:t>
            </a:r>
            <a:r>
              <a:rPr lang="ru-RU" dirty="0" err="1">
                <a:solidFill>
                  <a:schemeClr val="tx1"/>
                </a:solidFill>
              </a:rPr>
              <a:t>чайові</a:t>
            </a:r>
            <a:r>
              <a:rPr lang="ru-RU" dirty="0">
                <a:solidFill>
                  <a:schemeClr val="tx1"/>
                </a:solidFill>
              </a:rPr>
              <a:t> будь-</a:t>
            </a:r>
            <a:r>
              <a:rPr lang="ru-RU" dirty="0" err="1">
                <a:solidFill>
                  <a:schemeClr val="tx1"/>
                </a:solidFill>
              </a:rPr>
              <a:t>якою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банківською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карткою</a:t>
            </a:r>
            <a:endParaRPr lang="ru-RU" dirty="0">
              <a:solidFill>
                <a:schemeClr val="tx1"/>
              </a:solidFill>
            </a:endParaRPr>
          </a:p>
          <a:p>
            <a:pPr algn="ctr"/>
            <a:r>
              <a:rPr lang="ru-RU" dirty="0">
                <a:solidFill>
                  <a:schemeClr val="tx1"/>
                </a:solidFill>
              </a:rPr>
              <a:t>                    </a:t>
            </a:r>
            <a:r>
              <a:rPr lang="ru-RU" dirty="0" err="1">
                <a:solidFill>
                  <a:schemeClr val="tx1"/>
                </a:solidFill>
              </a:rPr>
              <a:t>або</a:t>
            </a:r>
            <a:r>
              <a:rPr lang="ru-RU" dirty="0">
                <a:solidFill>
                  <a:schemeClr val="tx1"/>
                </a:solidFill>
              </a:rPr>
              <a:t> ж </a:t>
            </a:r>
            <a:r>
              <a:rPr lang="ru-RU" dirty="0" err="1">
                <a:solidFill>
                  <a:schemeClr val="tx1"/>
                </a:solidFill>
              </a:rPr>
              <a:t>платіжним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пристроєм</a:t>
            </a:r>
            <a:r>
              <a:rPr lang="ru-RU" dirty="0">
                <a:solidFill>
                  <a:schemeClr val="tx1"/>
                </a:solidFill>
              </a:rPr>
              <a:t> з </a:t>
            </a:r>
            <a:r>
              <a:rPr lang="en-US" dirty="0">
                <a:solidFill>
                  <a:schemeClr val="tx1"/>
                </a:solidFill>
              </a:rPr>
              <a:t>NFC.</a:t>
            </a:r>
            <a:endParaRPr lang="ru-RU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56" y="578079"/>
            <a:ext cx="2401075" cy="5002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22914" y="2140826"/>
            <a:ext cx="83101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    </a:t>
            </a:r>
            <a:r>
              <a:rPr lang="ru-RU" sz="3200" b="1" dirty="0" err="1"/>
              <a:t>сервіс</a:t>
            </a:r>
            <a:r>
              <a:rPr lang="ru-RU" sz="3200" b="1" dirty="0"/>
              <a:t> для оплати </a:t>
            </a:r>
            <a:r>
              <a:rPr lang="ru-RU" sz="3200" b="1" dirty="0" err="1"/>
              <a:t>чайових</a:t>
            </a:r>
            <a:r>
              <a:rPr lang="ru-RU" sz="3200" b="1" dirty="0"/>
              <a:t> без </a:t>
            </a:r>
            <a:r>
              <a:rPr lang="ru-RU" sz="3200" b="1" dirty="0" err="1"/>
              <a:t>готівки</a:t>
            </a:r>
            <a:endParaRPr lang="ru-RU" sz="3200" b="1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7692">
            <a:off x="1702280" y="4722975"/>
            <a:ext cx="1336257" cy="133625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6332">
            <a:off x="3018555" y="3614789"/>
            <a:ext cx="1336257" cy="133625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01721">
            <a:off x="2727143" y="3277810"/>
            <a:ext cx="1336257" cy="133625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12003">
            <a:off x="3140614" y="3346715"/>
            <a:ext cx="1336257" cy="133625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226" y="2403634"/>
            <a:ext cx="1336257" cy="1336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1841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2873827"/>
            <a:ext cx="12192000" cy="4023361"/>
          </a:xfrm>
          <a:prstGeom prst="rect">
            <a:avLst/>
          </a:prstGeom>
          <a:solidFill>
            <a:srgbClr val="FFF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737778" y="653144"/>
            <a:ext cx="92952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    </a:t>
            </a:r>
            <a:r>
              <a:rPr lang="ru-RU" sz="3200" b="1" dirty="0"/>
              <a:t>служба </a:t>
            </a:r>
            <a:r>
              <a:rPr lang="ru-RU" sz="3200" b="1" dirty="0" err="1"/>
              <a:t>підтримки</a:t>
            </a:r>
            <a:r>
              <a:rPr lang="ru-RU" sz="3200" b="1" dirty="0"/>
              <a:t> </a:t>
            </a:r>
            <a:r>
              <a:rPr lang="ru-RU" sz="3200" b="1" dirty="0" err="1"/>
              <a:t>сервіса</a:t>
            </a:r>
            <a:r>
              <a:rPr lang="ru-RU" sz="3200" b="1" dirty="0"/>
              <a:t>: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9670" y="3774887"/>
            <a:ext cx="648107" cy="648107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875210" y="4422994"/>
            <a:ext cx="30770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400" dirty="0">
                <a:latin typeface="Century Gothic" panose="020B0502020202020204" pitchFamily="34" charset="0"/>
              </a:rPr>
              <a:t>П</a:t>
            </a:r>
            <a:r>
              <a:rPr lang="ru-RU" sz="1400" dirty="0" err="1">
                <a:latin typeface="Century Gothic" panose="020B0502020202020204" pitchFamily="34" charset="0"/>
              </a:rPr>
              <a:t>роводить</a:t>
            </a:r>
            <a:r>
              <a:rPr lang="ru-RU" sz="1400" dirty="0">
                <a:latin typeface="Century Gothic" panose="020B0502020202020204" pitchFamily="34" charset="0"/>
              </a:rPr>
              <a:t> </a:t>
            </a:r>
            <a:r>
              <a:rPr lang="ru-RU" sz="1400" dirty="0" err="1">
                <a:latin typeface="Century Gothic" panose="020B0502020202020204" pitchFamily="34" charset="0"/>
              </a:rPr>
              <a:t>навчання</a:t>
            </a:r>
            <a:r>
              <a:rPr lang="ru-RU" sz="1400" dirty="0">
                <a:latin typeface="Century Gothic" panose="020B0502020202020204" pitchFamily="34" charset="0"/>
              </a:rPr>
              <a:t> персоналу ресторану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9884" y="3774886"/>
            <a:ext cx="648107" cy="648107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4155440" y="4422994"/>
            <a:ext cx="347472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400" dirty="0">
                <a:latin typeface="Century Gothic" panose="020B0502020202020204" pitchFamily="34" charset="0"/>
              </a:rPr>
              <a:t>Виділена лінія контакт центру  партнера </a:t>
            </a:r>
            <a:r>
              <a:rPr lang="en-US" sz="1400" dirty="0">
                <a:latin typeface="Century Gothic" panose="020B0502020202020204" pitchFamily="34" charset="0"/>
              </a:rPr>
              <a:t>iPay.ua </a:t>
            </a:r>
            <a:r>
              <a:rPr lang="uk-UA" sz="1400" dirty="0">
                <a:latin typeface="Century Gothic" panose="020B0502020202020204" pitchFamily="34" charset="0"/>
              </a:rPr>
              <a:t>для офіціантів та співробітників ресторану</a:t>
            </a:r>
            <a:endParaRPr lang="ru-RU" sz="1400" dirty="0">
              <a:latin typeface="Century Gothic" panose="020B0502020202020204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699" y="3731534"/>
            <a:ext cx="691460" cy="691460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7955422" y="4571219"/>
            <a:ext cx="307702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400" dirty="0">
                <a:latin typeface="Century Gothic" panose="020B0502020202020204" pitchFamily="34" charset="0"/>
              </a:rPr>
              <a:t>Закріплений керівник проекту який організовує ефективну роботу сервісу </a:t>
            </a:r>
            <a:endParaRPr lang="ru-RU" sz="1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204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838200" y="2326640"/>
            <a:ext cx="3967480" cy="528320"/>
          </a:xfrm>
          <a:prstGeom prst="rect">
            <a:avLst/>
          </a:prstGeom>
          <a:solidFill>
            <a:srgbClr val="FFF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440" y="-1"/>
            <a:ext cx="5446507" cy="551545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878965"/>
            <a:ext cx="6426200" cy="1900555"/>
          </a:xfrm>
        </p:spPr>
        <p:txBody>
          <a:bodyPr>
            <a:normAutofit/>
          </a:bodyPr>
          <a:lstStyle/>
          <a:p>
            <a:r>
              <a:rPr lang="ru-RU" sz="3200" b="1" dirty="0" err="1">
                <a:latin typeface="Century Gothic" panose="020B0502020202020204" pitchFamily="34" charset="0"/>
              </a:rPr>
              <a:t>Що</a:t>
            </a:r>
            <a:r>
              <a:rPr lang="ru-RU" sz="3200" b="1" dirty="0">
                <a:latin typeface="Century Gothic" panose="020B0502020202020204" pitchFamily="34" charset="0"/>
              </a:rPr>
              <a:t> </a:t>
            </a:r>
            <a:r>
              <a:rPr lang="ru-RU" sz="3200" b="1" dirty="0" err="1">
                <a:latin typeface="Century Gothic" panose="020B0502020202020204" pitchFamily="34" charset="0"/>
              </a:rPr>
              <a:t>необхідно</a:t>
            </a:r>
            <a:r>
              <a:rPr lang="ru-RU" sz="3200" b="1" dirty="0">
                <a:latin typeface="Century Gothic" panose="020B0502020202020204" pitchFamily="34" charset="0"/>
              </a:rPr>
              <a:t> для </a:t>
            </a:r>
            <a:r>
              <a:rPr lang="ru-RU" sz="3200" b="1" dirty="0" err="1">
                <a:latin typeface="Century Gothic" panose="020B0502020202020204" pitchFamily="34" charset="0"/>
              </a:rPr>
              <a:t>підключення</a:t>
            </a:r>
            <a:r>
              <a:rPr lang="ru-RU" sz="3200" b="1" dirty="0">
                <a:latin typeface="Century Gothic" panose="020B0502020202020204" pitchFamily="34" charset="0"/>
              </a:rPr>
              <a:t> ресторану до </a:t>
            </a:r>
            <a:r>
              <a:rPr lang="ru-RU" sz="3200" b="1" dirty="0" err="1">
                <a:latin typeface="Century Gothic" panose="020B0502020202020204" pitchFamily="34" charset="0"/>
              </a:rPr>
              <a:t>сервісу</a:t>
            </a:r>
            <a:endParaRPr lang="ru-RU" sz="3200" b="1" dirty="0">
              <a:latin typeface="Century Gothic" panose="020B0502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38200" y="3758060"/>
            <a:ext cx="49072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latin typeface="Century Gothic" panose="020B0502020202020204" pitchFamily="34" charset="0"/>
              </a:rPr>
              <a:t>підписати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договір</a:t>
            </a:r>
            <a:r>
              <a:rPr lang="ru-RU" dirty="0">
                <a:latin typeface="Century Gothic" panose="020B0502020202020204" pitchFamily="34" charset="0"/>
              </a:rPr>
              <a:t> в </a:t>
            </a:r>
            <a:r>
              <a:rPr lang="ru-RU" dirty="0" err="1">
                <a:latin typeface="Century Gothic" panose="020B0502020202020204" pitchFamily="34" charset="0"/>
              </a:rPr>
              <a:t>Райффайзен</a:t>
            </a:r>
            <a:r>
              <a:rPr lang="ru-RU" dirty="0">
                <a:latin typeface="Century Gothic" panose="020B0502020202020204" pitchFamily="34" charset="0"/>
              </a:rPr>
              <a:t> Банк Аваль на </a:t>
            </a:r>
            <a:r>
              <a:rPr lang="ru-RU" dirty="0" err="1">
                <a:latin typeface="Century Gothic" panose="020B0502020202020204" pitchFamily="34" charset="0"/>
              </a:rPr>
              <a:t>послугу</a:t>
            </a:r>
            <a:r>
              <a:rPr lang="ru-RU" dirty="0">
                <a:latin typeface="Century Gothic" panose="020B0502020202020204" pitchFamily="34" charset="0"/>
              </a:rPr>
              <a:t> - </a:t>
            </a:r>
            <a:r>
              <a:rPr lang="ru-RU" dirty="0" err="1">
                <a:latin typeface="Century Gothic" panose="020B0502020202020204" pitchFamily="34" charset="0"/>
              </a:rPr>
              <a:t>еквайринг</a:t>
            </a:r>
            <a:r>
              <a:rPr lang="ru-RU" dirty="0">
                <a:latin typeface="Century Gothic" panose="020B0502020202020204" pitchFamily="34" charset="0"/>
              </a:rPr>
              <a:t>.</a:t>
            </a:r>
          </a:p>
          <a:p>
            <a:endParaRPr lang="uk-UA" dirty="0">
              <a:latin typeface="Century Gothic" panose="020B0502020202020204" pitchFamily="34" charset="0"/>
            </a:endParaRPr>
          </a:p>
          <a:p>
            <a:endParaRPr lang="ru-RU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70375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8" t="13632" r="10359" b="67046"/>
          <a:stretch/>
        </p:blipFill>
        <p:spPr>
          <a:xfrm>
            <a:off x="10160" y="-1"/>
            <a:ext cx="12181840" cy="166624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17" t="33967" r="18750" b="6497"/>
          <a:stretch/>
        </p:blipFill>
        <p:spPr>
          <a:xfrm>
            <a:off x="1392707" y="1706880"/>
            <a:ext cx="9519133" cy="499162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4" t="16641" r="7001" b="6695"/>
          <a:stretch/>
        </p:blipFill>
        <p:spPr>
          <a:xfrm>
            <a:off x="2021840" y="1036320"/>
            <a:ext cx="8463280" cy="456245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45" t="66" r="80" b="89026"/>
          <a:stretch/>
        </p:blipFill>
        <p:spPr>
          <a:xfrm>
            <a:off x="1137920" y="-10160"/>
            <a:ext cx="10210800" cy="1041708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-843280" y="690880"/>
            <a:ext cx="12192000" cy="325120"/>
          </a:xfrm>
          <a:prstGeom prst="rect">
            <a:avLst/>
          </a:prstGeom>
          <a:solidFill>
            <a:srgbClr val="E5E7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ДОДАТОК. КАБІНЕТ. </a:t>
            </a:r>
            <a:r>
              <a:rPr lang="uk-UA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ЗАКЛАДИ.Роль</a:t>
            </a:r>
            <a:r>
              <a:rPr lang="uk-UA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операційного директора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272191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8" t="13632" r="10359" b="67046"/>
          <a:stretch/>
        </p:blipFill>
        <p:spPr>
          <a:xfrm>
            <a:off x="10160" y="-1"/>
            <a:ext cx="12181840" cy="166624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86" t="33778" r="21071" b="10026"/>
          <a:stretch/>
        </p:blipFill>
        <p:spPr>
          <a:xfrm>
            <a:off x="1930400" y="1676400"/>
            <a:ext cx="8676640" cy="484632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32" t="14370" r="6912" b="5629"/>
          <a:stretch/>
        </p:blipFill>
        <p:spPr>
          <a:xfrm>
            <a:off x="2021839" y="1030291"/>
            <a:ext cx="8422641" cy="555338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45" t="66" r="80" b="89026"/>
          <a:stretch/>
        </p:blipFill>
        <p:spPr>
          <a:xfrm>
            <a:off x="1137920" y="-10160"/>
            <a:ext cx="10210800" cy="1041708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0" y="701040"/>
            <a:ext cx="12192000" cy="325120"/>
          </a:xfrm>
          <a:prstGeom prst="rect">
            <a:avLst/>
          </a:prstGeom>
          <a:solidFill>
            <a:srgbClr val="E5E7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ДОДАТОК. КАБІНЕТ. </a:t>
            </a:r>
            <a:r>
              <a:rPr lang="uk-UA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ОФІЦІАНТИ.Роль</a:t>
            </a:r>
            <a:r>
              <a:rPr lang="uk-UA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операційного директора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839480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8" t="13632" r="10359" b="6905"/>
          <a:stretch/>
        </p:blipFill>
        <p:spPr>
          <a:xfrm>
            <a:off x="10160" y="-1"/>
            <a:ext cx="12181840" cy="685272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72" t="10782" r="7327" b="27444"/>
          <a:stretch/>
        </p:blipFill>
        <p:spPr>
          <a:xfrm>
            <a:off x="2062480" y="1026160"/>
            <a:ext cx="8412480" cy="581152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45" t="66" r="80" b="89026"/>
          <a:stretch/>
        </p:blipFill>
        <p:spPr>
          <a:xfrm>
            <a:off x="1137920" y="-10160"/>
            <a:ext cx="10210800" cy="1041708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0" y="701040"/>
            <a:ext cx="12192000" cy="325120"/>
          </a:xfrm>
          <a:prstGeom prst="rect">
            <a:avLst/>
          </a:prstGeom>
          <a:solidFill>
            <a:srgbClr val="E5E7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ДОДАТОК. КАБІНЕТ. </a:t>
            </a:r>
            <a:r>
              <a:rPr lang="uk-UA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ТРАНЗАКЦІЇ.Роль</a:t>
            </a:r>
            <a:r>
              <a:rPr lang="uk-UA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операційного директора.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31329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7640320" y="2042159"/>
            <a:ext cx="4551680" cy="4815841"/>
          </a:xfrm>
          <a:prstGeom prst="rect">
            <a:avLst/>
          </a:prstGeom>
          <a:solidFill>
            <a:srgbClr val="FFF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240" y="639445"/>
            <a:ext cx="2697480" cy="417195"/>
          </a:xfrm>
          <a:solidFill>
            <a:srgbClr val="FFF200"/>
          </a:solidFill>
        </p:spPr>
        <p:txBody>
          <a:bodyPr>
            <a:normAutofit fontScale="90000"/>
          </a:bodyPr>
          <a:lstStyle/>
          <a:p>
            <a:r>
              <a:rPr lang="ru-RU" sz="2000" b="1" dirty="0" err="1">
                <a:latin typeface="Century Gothic" panose="020B0502020202020204" pitchFamily="34" charset="0"/>
              </a:rPr>
              <a:t>Переваги</a:t>
            </a:r>
            <a:r>
              <a:rPr lang="ru-RU" sz="2000" b="1" dirty="0">
                <a:latin typeface="Century Gothic" panose="020B0502020202020204" pitchFamily="34" charset="0"/>
              </a:rPr>
              <a:t> для </a:t>
            </a:r>
            <a:r>
              <a:rPr lang="ru-RU" sz="2000" b="1" dirty="0" err="1">
                <a:latin typeface="Century Gothic" panose="020B0502020202020204" pitchFamily="34" charset="0"/>
              </a:rPr>
              <a:t>клієнта</a:t>
            </a:r>
            <a:endParaRPr lang="ru-RU" sz="2000" b="1" dirty="0">
              <a:latin typeface="Century Gothic" panose="020B0502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531907" y="317976"/>
            <a:ext cx="9893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>
                <a:latin typeface="Century Gothic" panose="020B0502020202020204" pitchFamily="34" charset="0"/>
              </a:rPr>
              <a:t>емоція</a:t>
            </a:r>
            <a:endParaRPr lang="ru-RU" dirty="0">
              <a:latin typeface="Century Gothic" panose="020B0502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674" y="139733"/>
            <a:ext cx="975822" cy="97582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0531907" y="687308"/>
            <a:ext cx="13676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Century Gothic" panose="020B0502020202020204" pitchFamily="34" charset="0"/>
              </a:rPr>
              <a:t>КОМФОРТ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2006" y="1141696"/>
            <a:ext cx="5535194" cy="571630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929640" y="1600110"/>
            <a:ext cx="36728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>
                <a:latin typeface="Century Gothic" panose="020B0502020202020204" pitchFamily="34" charset="0"/>
              </a:rPr>
              <a:t>клієнт</a:t>
            </a:r>
            <a:r>
              <a:rPr lang="ru-RU" sz="2400" dirty="0">
                <a:latin typeface="Century Gothic" panose="020B0502020202020204" pitchFamily="34" charset="0"/>
              </a:rPr>
              <a:t> не </a:t>
            </a:r>
            <a:r>
              <a:rPr lang="ru-RU" sz="2400" dirty="0" err="1">
                <a:latin typeface="Century Gothic" panose="020B0502020202020204" pitchFamily="34" charset="0"/>
              </a:rPr>
              <a:t>відчуває</a:t>
            </a:r>
            <a:r>
              <a:rPr lang="ru-RU" sz="2400" dirty="0">
                <a:latin typeface="Century Gothic" panose="020B0502020202020204" pitchFamily="34" charset="0"/>
              </a:rPr>
              <a:t> </a:t>
            </a:r>
            <a:r>
              <a:rPr lang="ru-RU" sz="2400" dirty="0" err="1">
                <a:latin typeface="Century Gothic" panose="020B0502020202020204" pitchFamily="34" charset="0"/>
              </a:rPr>
              <a:t>незручності</a:t>
            </a:r>
            <a:r>
              <a:rPr lang="ru-RU" sz="2400" dirty="0">
                <a:latin typeface="Century Gothic" panose="020B0502020202020204" pitchFamily="34" charset="0"/>
              </a:rPr>
              <a:t> не </a:t>
            </a:r>
            <a:r>
              <a:rPr lang="ru-RU" sz="2400" dirty="0" err="1">
                <a:latin typeface="Century Gothic" panose="020B0502020202020204" pitchFamily="34" charset="0"/>
              </a:rPr>
              <a:t>маючи</a:t>
            </a:r>
            <a:r>
              <a:rPr lang="ru-RU" sz="2400" dirty="0">
                <a:latin typeface="Century Gothic" panose="020B0502020202020204" pitchFamily="34" charset="0"/>
              </a:rPr>
              <a:t> з собою </a:t>
            </a:r>
            <a:r>
              <a:rPr lang="ru-RU" sz="2400" dirty="0" err="1">
                <a:latin typeface="Century Gothic" panose="020B0502020202020204" pitchFamily="34" charset="0"/>
              </a:rPr>
              <a:t>готівки</a:t>
            </a:r>
            <a:r>
              <a:rPr lang="ru-RU" sz="2400" dirty="0">
                <a:latin typeface="Century Gothic" panose="020B0502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19005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7640320" y="2042159"/>
            <a:ext cx="4551680" cy="4815841"/>
          </a:xfrm>
          <a:prstGeom prst="rect">
            <a:avLst/>
          </a:prstGeom>
          <a:solidFill>
            <a:srgbClr val="FFF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240" y="639445"/>
            <a:ext cx="2749731" cy="417195"/>
          </a:xfrm>
          <a:solidFill>
            <a:srgbClr val="FFF200"/>
          </a:solidFill>
        </p:spPr>
        <p:txBody>
          <a:bodyPr>
            <a:normAutofit fontScale="90000"/>
          </a:bodyPr>
          <a:lstStyle/>
          <a:p>
            <a:r>
              <a:rPr lang="ru-RU" sz="2000" b="1" dirty="0" err="1">
                <a:latin typeface="Century Gothic" panose="020B0502020202020204" pitchFamily="34" charset="0"/>
              </a:rPr>
              <a:t>Переваги</a:t>
            </a:r>
            <a:r>
              <a:rPr lang="ru-RU" sz="2000" b="1" dirty="0">
                <a:latin typeface="Century Gothic" panose="020B0502020202020204" pitchFamily="34" charset="0"/>
              </a:rPr>
              <a:t> для </a:t>
            </a:r>
            <a:r>
              <a:rPr lang="ru-RU" sz="2000" b="1" dirty="0" err="1">
                <a:latin typeface="Century Gothic" panose="020B0502020202020204" pitchFamily="34" charset="0"/>
              </a:rPr>
              <a:t>клієнта</a:t>
            </a:r>
            <a:r>
              <a:rPr lang="ru-RU" sz="2000" b="1" dirty="0">
                <a:latin typeface="Century Gothic" panose="020B0502020202020204" pitchFamily="34" charset="0"/>
              </a:rPr>
              <a:t>.</a:t>
            </a:r>
            <a:br>
              <a:rPr lang="ru-RU" sz="2000" b="1" dirty="0">
                <a:latin typeface="Century Gothic" panose="020B0502020202020204" pitchFamily="34" charset="0"/>
              </a:rPr>
            </a:br>
            <a:r>
              <a:rPr lang="ru-RU" sz="2000" b="1" dirty="0">
                <a:latin typeface="Century Gothic" panose="020B0502020202020204" pitchFamily="34" charset="0"/>
              </a:rPr>
              <a:t>Як </a:t>
            </a:r>
            <a:r>
              <a:rPr lang="ru-RU" sz="2000" b="1" dirty="0" err="1">
                <a:latin typeface="Century Gothic" panose="020B0502020202020204" pitchFamily="34" charset="0"/>
              </a:rPr>
              <a:t>це</a:t>
            </a:r>
            <a:r>
              <a:rPr lang="ru-RU" sz="2000" b="1" dirty="0">
                <a:latin typeface="Century Gothic" panose="020B0502020202020204" pitchFamily="34" charset="0"/>
              </a:rPr>
              <a:t> </a:t>
            </a:r>
            <a:r>
              <a:rPr lang="ru-RU" sz="2000" b="1" dirty="0" err="1">
                <a:latin typeface="Century Gothic" panose="020B0502020202020204" pitchFamily="34" charset="0"/>
              </a:rPr>
              <a:t>працює</a:t>
            </a:r>
            <a:r>
              <a:rPr lang="ru-RU" sz="2000" b="1" dirty="0"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531907" y="317976"/>
            <a:ext cx="9893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>
                <a:latin typeface="Century Gothic" panose="020B0502020202020204" pitchFamily="34" charset="0"/>
              </a:rPr>
              <a:t>емоція</a:t>
            </a:r>
            <a:endParaRPr lang="ru-RU" dirty="0">
              <a:latin typeface="Century Gothic" panose="020B0502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674" y="139733"/>
            <a:ext cx="975822" cy="97582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0531907" y="687308"/>
            <a:ext cx="13676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Century Gothic" panose="020B0502020202020204" pitchFamily="34" charset="0"/>
              </a:rPr>
              <a:t>КОМФОРТ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57199" y="1141696"/>
            <a:ext cx="5942149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err="1">
                <a:latin typeface="Century Gothic" panose="020B0502020202020204" pitchFamily="34" charset="0"/>
              </a:rPr>
              <a:t>Якщо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клієнт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бажає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оплатити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винагороду</a:t>
            </a:r>
            <a:r>
              <a:rPr lang="ru-RU" dirty="0">
                <a:latin typeface="Century Gothic" panose="020B0502020202020204" pitchFamily="34" charset="0"/>
              </a:rPr>
              <a:t> за </a:t>
            </a:r>
            <a:r>
              <a:rPr lang="ru-RU" dirty="0" err="1">
                <a:latin typeface="Century Gothic" panose="020B0502020202020204" pitchFamily="34" charset="0"/>
              </a:rPr>
              <a:t>обслуговування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безготівково</a:t>
            </a:r>
            <a:r>
              <a:rPr lang="ru-RU" dirty="0">
                <a:latin typeface="Century Gothic" panose="020B0502020202020204" pitchFamily="34" charset="0"/>
              </a:rPr>
              <a:t>, </a:t>
            </a:r>
            <a:r>
              <a:rPr lang="ru-RU" dirty="0" err="1">
                <a:latin typeface="Century Gothic" panose="020B0502020202020204" pitchFamily="34" charset="0"/>
              </a:rPr>
              <a:t>офіціант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обирає</a:t>
            </a:r>
            <a:r>
              <a:rPr lang="ru-RU" dirty="0">
                <a:latin typeface="Century Gothic" panose="020B0502020202020204" pitchFamily="34" charset="0"/>
              </a:rPr>
              <a:t> на </a:t>
            </a:r>
            <a:r>
              <a:rPr lang="ru-RU" dirty="0" err="1">
                <a:latin typeface="Century Gothic" panose="020B0502020202020204" pitchFamily="34" charset="0"/>
              </a:rPr>
              <a:t>платіжному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терміналі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опцію</a:t>
            </a:r>
            <a:r>
              <a:rPr lang="ru-RU" dirty="0">
                <a:latin typeface="Century Gothic" panose="020B0502020202020204" pitchFamily="34" charset="0"/>
              </a:rPr>
              <a:t> «Оплата з </a:t>
            </a:r>
            <a:r>
              <a:rPr lang="ru-RU" dirty="0" err="1">
                <a:latin typeface="Century Gothic" panose="020B0502020202020204" pitchFamily="34" charset="0"/>
              </a:rPr>
              <a:t>чайовими</a:t>
            </a:r>
            <a:r>
              <a:rPr lang="ru-RU" dirty="0">
                <a:latin typeface="Century Gothic" panose="020B0502020202020204" pitchFamily="34" charset="0"/>
              </a:rPr>
              <a:t>», вводить </a:t>
            </a:r>
            <a:r>
              <a:rPr lang="ru-RU" dirty="0" err="1">
                <a:latin typeface="Century Gothic" panose="020B0502020202020204" pitchFamily="34" charset="0"/>
              </a:rPr>
              <a:t>свій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унікальний</a:t>
            </a:r>
            <a:r>
              <a:rPr lang="ru-RU" dirty="0">
                <a:latin typeface="Century Gothic" panose="020B0502020202020204" pitchFamily="34" charset="0"/>
              </a:rPr>
              <a:t> номер та суму </a:t>
            </a:r>
            <a:r>
              <a:rPr lang="ru-RU" dirty="0" err="1">
                <a:latin typeface="Century Gothic" panose="020B0502020202020204" pitchFamily="34" charset="0"/>
              </a:rPr>
              <a:t>замовлення</a:t>
            </a:r>
            <a:r>
              <a:rPr lang="ru-RU" dirty="0">
                <a:latin typeface="Century Gothic" panose="020B0502020202020204" pitchFamily="34" charset="0"/>
              </a:rPr>
              <a:t> у </a:t>
            </a:r>
            <a:r>
              <a:rPr lang="ru-RU" dirty="0" err="1">
                <a:latin typeface="Century Gothic" panose="020B0502020202020204" pitchFamily="34" charset="0"/>
              </a:rPr>
              <a:t>закладі</a:t>
            </a:r>
            <a:r>
              <a:rPr lang="ru-RU" dirty="0">
                <a:latin typeface="Century Gothic" panose="020B0502020202020204" pitchFamily="34" charset="0"/>
              </a:rPr>
              <a:t>. </a:t>
            </a:r>
          </a:p>
          <a:p>
            <a:pPr algn="just"/>
            <a:endParaRPr lang="ru-RU" dirty="0">
              <a:latin typeface="Century Gothic" panose="020B0502020202020204" pitchFamily="34" charset="0"/>
            </a:endParaRPr>
          </a:p>
          <a:p>
            <a:pPr algn="just"/>
            <a:r>
              <a:rPr lang="ru-RU" dirty="0" err="1">
                <a:latin typeface="Century Gothic" panose="020B0502020202020204" pitchFamily="34" charset="0"/>
              </a:rPr>
              <a:t>Після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цього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термінал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запропонує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кілька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варіантів</a:t>
            </a:r>
            <a:r>
              <a:rPr lang="ru-RU" dirty="0">
                <a:latin typeface="Century Gothic" panose="020B0502020202020204" pitchFamily="34" charset="0"/>
              </a:rPr>
              <a:t> оплати </a:t>
            </a:r>
            <a:r>
              <a:rPr lang="ru-RU" dirty="0" err="1">
                <a:latin typeface="Century Gothic" panose="020B0502020202020204" pitchFamily="34" charset="0"/>
              </a:rPr>
              <a:t>чайових</a:t>
            </a:r>
            <a:r>
              <a:rPr lang="ru-RU" dirty="0">
                <a:latin typeface="Century Gothic" panose="020B0502020202020204" pitchFamily="34" charset="0"/>
              </a:rPr>
              <a:t> — </a:t>
            </a:r>
            <a:r>
              <a:rPr lang="ru-RU" dirty="0" err="1">
                <a:latin typeface="Century Gothic" panose="020B0502020202020204" pitchFamily="34" charset="0"/>
              </a:rPr>
              <a:t>фіксований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відсоток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винагороди</a:t>
            </a:r>
            <a:r>
              <a:rPr lang="ru-RU" dirty="0">
                <a:latin typeface="Century Gothic" panose="020B0502020202020204" pitchFamily="34" charset="0"/>
              </a:rPr>
              <a:t> (5%, 10% </a:t>
            </a:r>
            <a:r>
              <a:rPr lang="ru-RU" dirty="0" err="1">
                <a:latin typeface="Century Gothic" panose="020B0502020202020204" pitchFamily="34" charset="0"/>
              </a:rPr>
              <a:t>чи</a:t>
            </a:r>
            <a:r>
              <a:rPr lang="ru-RU" dirty="0">
                <a:latin typeface="Century Gothic" panose="020B0502020202020204" pitchFamily="34" charset="0"/>
              </a:rPr>
              <a:t> 15% </a:t>
            </a:r>
            <a:r>
              <a:rPr lang="ru-RU" dirty="0" err="1">
                <a:latin typeface="Century Gothic" panose="020B0502020202020204" pitchFamily="34" charset="0"/>
              </a:rPr>
              <a:t>від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вартості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замовлення</a:t>
            </a:r>
            <a:r>
              <a:rPr lang="ru-RU" dirty="0">
                <a:latin typeface="Century Gothic" panose="020B0502020202020204" pitchFamily="34" charset="0"/>
              </a:rPr>
              <a:t>) </a:t>
            </a:r>
            <a:r>
              <a:rPr lang="ru-RU" dirty="0" err="1">
                <a:latin typeface="Century Gothic" panose="020B0502020202020204" pitchFamily="34" charset="0"/>
              </a:rPr>
              <a:t>або</a:t>
            </a:r>
            <a:r>
              <a:rPr lang="ru-RU" dirty="0">
                <a:latin typeface="Century Gothic" panose="020B0502020202020204" pitchFamily="34" charset="0"/>
              </a:rPr>
              <a:t> будь-яку суму на </a:t>
            </a:r>
            <a:r>
              <a:rPr lang="ru-RU" dirty="0" err="1">
                <a:latin typeface="Century Gothic" panose="020B0502020202020204" pitchFamily="34" charset="0"/>
              </a:rPr>
              <a:t>розсуд</a:t>
            </a:r>
            <a:r>
              <a:rPr lang="ru-RU" dirty="0">
                <a:latin typeface="Century Gothic" panose="020B0502020202020204" pitchFamily="34" charset="0"/>
              </a:rPr>
              <a:t> самого </a:t>
            </a:r>
            <a:r>
              <a:rPr lang="ru-RU" dirty="0" err="1">
                <a:latin typeface="Century Gothic" panose="020B0502020202020204" pitchFamily="34" charset="0"/>
              </a:rPr>
              <a:t>клієнта</a:t>
            </a:r>
            <a:r>
              <a:rPr lang="ru-RU" dirty="0">
                <a:latin typeface="Century Gothic" panose="020B0502020202020204" pitchFamily="34" charset="0"/>
              </a:rPr>
              <a:t>. </a:t>
            </a:r>
          </a:p>
          <a:p>
            <a:pPr algn="just"/>
            <a:endParaRPr lang="ru-RU" dirty="0">
              <a:latin typeface="Century Gothic" panose="020B0502020202020204" pitchFamily="34" charset="0"/>
            </a:endParaRPr>
          </a:p>
          <a:p>
            <a:pPr algn="just"/>
            <a:r>
              <a:rPr lang="ru-RU" dirty="0">
                <a:latin typeface="Century Gothic" panose="020B0502020202020204" pitchFamily="34" charset="0"/>
              </a:rPr>
              <a:t>Оплата проходить </a:t>
            </a:r>
            <a:r>
              <a:rPr lang="ru-RU" dirty="0" err="1">
                <a:latin typeface="Century Gothic" panose="020B0502020202020204" pitchFamily="34" charset="0"/>
              </a:rPr>
              <a:t>двома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транзакціями</a:t>
            </a:r>
            <a:r>
              <a:rPr lang="ru-RU" dirty="0">
                <a:latin typeface="Century Gothic" panose="020B0502020202020204" pitchFamily="34" charset="0"/>
              </a:rPr>
              <a:t>: оплата основного </a:t>
            </a:r>
            <a:r>
              <a:rPr lang="ru-RU" dirty="0" err="1">
                <a:latin typeface="Century Gothic" panose="020B0502020202020204" pitchFamily="34" charset="0"/>
              </a:rPr>
              <a:t>замовлення</a:t>
            </a:r>
            <a:endParaRPr lang="ru-RU" dirty="0">
              <a:latin typeface="Century Gothic" panose="020B0502020202020204" pitchFamily="34" charset="0"/>
            </a:endParaRPr>
          </a:p>
          <a:p>
            <a:pPr algn="just"/>
            <a:r>
              <a:rPr lang="ru-RU" dirty="0">
                <a:latin typeface="Century Gothic" panose="020B0502020202020204" pitchFamily="34" charset="0"/>
              </a:rPr>
              <a:t>та оплата </a:t>
            </a:r>
            <a:r>
              <a:rPr lang="ru-RU" dirty="0" err="1">
                <a:latin typeface="Century Gothic" panose="020B0502020202020204" pitchFamily="34" charset="0"/>
              </a:rPr>
              <a:t>чайових</a:t>
            </a:r>
            <a:r>
              <a:rPr lang="ru-RU" dirty="0">
                <a:latin typeface="Century Gothic" panose="020B0502020202020204" pitchFamily="34" charset="0"/>
              </a:rPr>
              <a:t>. </a:t>
            </a:r>
          </a:p>
          <a:p>
            <a:pPr algn="just"/>
            <a:endParaRPr lang="ru-RU" dirty="0">
              <a:latin typeface="Century Gothic" panose="020B0502020202020204" pitchFamily="34" charset="0"/>
            </a:endParaRPr>
          </a:p>
          <a:p>
            <a:pPr algn="just"/>
            <a:r>
              <a:rPr lang="ru-RU" dirty="0" err="1">
                <a:latin typeface="Century Gothic" panose="020B0502020202020204" pitchFamily="34" charset="0"/>
              </a:rPr>
              <a:t>Жодних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додаткових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комісій</a:t>
            </a:r>
            <a:r>
              <a:rPr lang="ru-RU" dirty="0">
                <a:latin typeface="Century Gothic" panose="020B0502020202020204" pitchFamily="34" charset="0"/>
              </a:rPr>
              <a:t> для </a:t>
            </a:r>
            <a:r>
              <a:rPr lang="ru-RU" dirty="0" err="1">
                <a:latin typeface="Century Gothic" panose="020B0502020202020204" pitchFamily="34" charset="0"/>
              </a:rPr>
              <a:t>клієнта</a:t>
            </a:r>
            <a:r>
              <a:rPr lang="ru-RU" dirty="0">
                <a:latin typeface="Century Gothic" panose="020B0502020202020204" pitchFamily="34" charset="0"/>
              </a:rPr>
              <a:t> при </a:t>
            </a:r>
            <a:r>
              <a:rPr lang="ru-RU" dirty="0" err="1">
                <a:latin typeface="Century Gothic" panose="020B0502020202020204" pitchFamily="34" charset="0"/>
              </a:rPr>
              <a:t>розрахунку</a:t>
            </a:r>
            <a:r>
              <a:rPr lang="ru-RU" dirty="0">
                <a:latin typeface="Century Gothic" panose="020B0502020202020204" pitchFamily="34" charset="0"/>
              </a:rPr>
              <a:t> та </a:t>
            </a:r>
            <a:r>
              <a:rPr lang="ru-RU" dirty="0" err="1">
                <a:latin typeface="Century Gothic" panose="020B0502020202020204" pitchFamily="34" charset="0"/>
              </a:rPr>
              <a:t>оплаті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чайових</a:t>
            </a:r>
            <a:r>
              <a:rPr lang="ru-RU" dirty="0">
                <a:latin typeface="Century Gothic" panose="020B0502020202020204" pitchFamily="34" charset="0"/>
              </a:rPr>
              <a:t> не </a:t>
            </a:r>
            <a:r>
              <a:rPr lang="ru-RU" dirty="0" err="1">
                <a:latin typeface="Century Gothic" panose="020B0502020202020204" pitchFamily="34" charset="0"/>
              </a:rPr>
              <a:t>нараховується</a:t>
            </a:r>
            <a:r>
              <a:rPr lang="ru-RU" dirty="0">
                <a:latin typeface="Century Gothic" panose="020B0502020202020204" pitchFamily="34" charset="0"/>
              </a:rPr>
              <a:t>, сума </a:t>
            </a:r>
            <a:r>
              <a:rPr lang="ru-RU" dirty="0" err="1">
                <a:latin typeface="Century Gothic" panose="020B0502020202020204" pitchFamily="34" charset="0"/>
              </a:rPr>
              <a:t>чайових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зараховується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безпосередньо</a:t>
            </a:r>
            <a:r>
              <a:rPr lang="ru-RU" dirty="0">
                <a:latin typeface="Century Gothic" panose="020B0502020202020204" pitchFamily="34" charset="0"/>
              </a:rPr>
              <a:t> на </a:t>
            </a:r>
            <a:r>
              <a:rPr lang="ru-RU" dirty="0" err="1">
                <a:latin typeface="Century Gothic" panose="020B0502020202020204" pitchFamily="34" charset="0"/>
              </a:rPr>
              <a:t>банківську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картку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офіціанта</a:t>
            </a:r>
            <a:r>
              <a:rPr lang="ru-RU" dirty="0">
                <a:latin typeface="Century Gothic" panose="020B0502020202020204" pitchFamily="34" charset="0"/>
              </a:rPr>
              <a:t>.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9966" y="4041532"/>
            <a:ext cx="2727234" cy="2816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1002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52" t="4397" r="21740" b="41754"/>
          <a:stretch/>
        </p:blipFill>
        <p:spPr>
          <a:xfrm>
            <a:off x="629920" y="589280"/>
            <a:ext cx="11297919" cy="626872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64862" y="2991980"/>
            <a:ext cx="20881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err="1">
                <a:latin typeface="Century Gothic" panose="020B0502020202020204" pitchFamily="34" charset="0"/>
              </a:rPr>
              <a:t>збільшення</a:t>
            </a:r>
            <a:r>
              <a:rPr lang="ru-RU" sz="1400" dirty="0">
                <a:latin typeface="Century Gothic" panose="020B0502020202020204" pitchFamily="34" charset="0"/>
              </a:rPr>
              <a:t> персонального доходу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6375" y="622759"/>
            <a:ext cx="569894" cy="56989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0406269" y="538374"/>
            <a:ext cx="9893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>
                <a:latin typeface="Century Gothic" panose="020B0502020202020204" pitchFamily="34" charset="0"/>
              </a:rPr>
              <a:t>емоція</a:t>
            </a:r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406269" y="907706"/>
            <a:ext cx="15215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Century Gothic" panose="020B0502020202020204" pitchFamily="34" charset="0"/>
              </a:rPr>
              <a:t>МОТИВАЦІЯ</a:t>
            </a:r>
            <a:endParaRPr lang="en-US" b="1" dirty="0">
              <a:latin typeface="Century Gothic" panose="020B0502020202020204" pitchFamily="34" charset="0"/>
            </a:endParaRPr>
          </a:p>
          <a:p>
            <a:r>
              <a:rPr lang="ru-RU" b="1" dirty="0">
                <a:latin typeface="Century Gothic" panose="020B0502020202020204" pitchFamily="34" charset="0"/>
              </a:rPr>
              <a:t>РАДІСТЬ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777239" y="639445"/>
            <a:ext cx="3102430" cy="417195"/>
          </a:xfrm>
          <a:prstGeom prst="rect">
            <a:avLst/>
          </a:prstGeom>
          <a:solidFill>
            <a:srgbClr val="FFF200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>
                <a:latin typeface="Century Gothic" panose="020B0502020202020204" pitchFamily="34" charset="0"/>
              </a:rPr>
              <a:t> </a:t>
            </a:r>
            <a:r>
              <a:rPr lang="ru-RU" sz="1800" b="1" dirty="0" err="1">
                <a:latin typeface="Century Gothic" panose="020B0502020202020204" pitchFamily="34" charset="0"/>
              </a:rPr>
              <a:t>Переваги</a:t>
            </a:r>
            <a:r>
              <a:rPr lang="ru-RU" sz="1800" b="1" dirty="0">
                <a:latin typeface="Century Gothic" panose="020B0502020202020204" pitchFamily="34" charset="0"/>
              </a:rPr>
              <a:t> для </a:t>
            </a:r>
            <a:r>
              <a:rPr lang="ru-RU" sz="1800" b="1" dirty="0" err="1">
                <a:latin typeface="Century Gothic" panose="020B0502020202020204" pitchFamily="34" charset="0"/>
              </a:rPr>
              <a:t>офіціанта</a:t>
            </a:r>
            <a:endParaRPr lang="ru-RU" sz="1800" b="1" dirty="0">
              <a:latin typeface="Century Gothic" panose="020B0502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716793" y="2977518"/>
            <a:ext cx="22557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err="1">
                <a:latin typeface="Century Gothic" panose="020B0502020202020204" pitchFamily="34" charset="0"/>
              </a:rPr>
              <a:t>миттєве</a:t>
            </a:r>
            <a:r>
              <a:rPr lang="ru-RU" sz="1400" dirty="0">
                <a:latin typeface="Century Gothic" panose="020B0502020202020204" pitchFamily="34" charset="0"/>
              </a:rPr>
              <a:t> </a:t>
            </a:r>
            <a:r>
              <a:rPr lang="ru-RU" sz="1400" dirty="0" err="1">
                <a:latin typeface="Century Gothic" panose="020B0502020202020204" pitchFamily="34" charset="0"/>
              </a:rPr>
              <a:t>повідомлення</a:t>
            </a:r>
            <a:r>
              <a:rPr lang="ru-RU" sz="1400" dirty="0">
                <a:latin typeface="Century Gothic" panose="020B0502020202020204" pitchFamily="34" charset="0"/>
              </a:rPr>
              <a:t> </a:t>
            </a:r>
            <a:r>
              <a:rPr lang="ru-RU" sz="1400" dirty="0" err="1">
                <a:latin typeface="Century Gothic" panose="020B0502020202020204" pitchFamily="34" charset="0"/>
              </a:rPr>
              <a:t>суми</a:t>
            </a:r>
            <a:r>
              <a:rPr lang="ru-RU" sz="1400" dirty="0">
                <a:latin typeface="Century Gothic" panose="020B0502020202020204" pitchFamily="34" charset="0"/>
              </a:rPr>
              <a:t> </a:t>
            </a:r>
            <a:r>
              <a:rPr lang="ru-RU" sz="1400" dirty="0" err="1">
                <a:latin typeface="Century Gothic" panose="020B0502020202020204" pitchFamily="34" charset="0"/>
              </a:rPr>
              <a:t>чайових</a:t>
            </a:r>
            <a:r>
              <a:rPr lang="ru-RU" sz="1400" dirty="0">
                <a:latin typeface="Century Gothic" panose="020B0502020202020204" pitchFamily="34" charset="0"/>
              </a:rPr>
              <a:t> в </a:t>
            </a:r>
            <a:r>
              <a:rPr lang="ru-RU" sz="1400" dirty="0" err="1">
                <a:latin typeface="Century Gothic" panose="020B0502020202020204" pitchFamily="34" charset="0"/>
              </a:rPr>
              <a:t>режимі</a:t>
            </a:r>
            <a:r>
              <a:rPr lang="ru-RU" sz="1400" dirty="0">
                <a:latin typeface="Century Gothic" panose="020B0502020202020204" pitchFamily="34" charset="0"/>
              </a:rPr>
              <a:t> онлайн за </a:t>
            </a:r>
            <a:r>
              <a:rPr lang="ru-RU" sz="1400" dirty="0" err="1">
                <a:latin typeface="Century Gothic" panose="020B0502020202020204" pitchFamily="34" charset="0"/>
              </a:rPr>
              <a:t>допомогою</a:t>
            </a:r>
            <a:r>
              <a:rPr lang="ru-RU" sz="1400" dirty="0">
                <a:latin typeface="Century Gothic" panose="020B0502020202020204" pitchFamily="34" charset="0"/>
              </a:rPr>
              <a:t> </a:t>
            </a:r>
            <a:r>
              <a:rPr lang="en-US" sz="1400" dirty="0">
                <a:latin typeface="Century Gothic" panose="020B0502020202020204" pitchFamily="34" charset="0"/>
              </a:rPr>
              <a:t>V</a:t>
            </a:r>
            <a:r>
              <a:rPr lang="ru-RU" sz="1400" dirty="0" err="1">
                <a:latin typeface="Century Gothic" panose="020B0502020202020204" pitchFamily="34" charset="0"/>
              </a:rPr>
              <a:t>iber</a:t>
            </a:r>
            <a:endParaRPr lang="ru-RU" sz="1400" dirty="0">
              <a:latin typeface="Century Gothic" panose="020B0502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053244" y="2991980"/>
            <a:ext cx="212796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err="1">
                <a:latin typeface="Century Gothic" panose="020B0502020202020204" pitchFamily="34" charset="0"/>
              </a:rPr>
              <a:t>отримання</a:t>
            </a:r>
            <a:r>
              <a:rPr lang="ru-RU" sz="1400" dirty="0">
                <a:latin typeface="Century Gothic" panose="020B0502020202020204" pitchFamily="34" charset="0"/>
              </a:rPr>
              <a:t> на </a:t>
            </a:r>
            <a:r>
              <a:rPr lang="ru-RU" sz="1400" dirty="0" err="1">
                <a:latin typeface="Century Gothic" panose="020B0502020202020204" pitchFamily="34" charset="0"/>
              </a:rPr>
              <a:t>власну</a:t>
            </a:r>
            <a:r>
              <a:rPr lang="ru-RU" sz="1400" dirty="0">
                <a:latin typeface="Century Gothic" panose="020B0502020202020204" pitchFamily="34" charset="0"/>
              </a:rPr>
              <a:t> карту будь </a:t>
            </a:r>
            <a:r>
              <a:rPr lang="ru-RU" sz="1400" dirty="0" err="1">
                <a:latin typeface="Century Gothic" panose="020B0502020202020204" pitchFamily="34" charset="0"/>
              </a:rPr>
              <a:t>якого</a:t>
            </a:r>
            <a:r>
              <a:rPr lang="ru-RU" sz="1400" dirty="0">
                <a:latin typeface="Century Gothic" panose="020B0502020202020204" pitchFamily="34" charset="0"/>
              </a:rPr>
              <a:t> </a:t>
            </a:r>
            <a:r>
              <a:rPr lang="ru-RU" sz="1400" dirty="0" err="1">
                <a:latin typeface="Century Gothic" panose="020B0502020202020204" pitchFamily="34" charset="0"/>
              </a:rPr>
              <a:t>українського</a:t>
            </a:r>
            <a:r>
              <a:rPr lang="ru-RU" sz="1400" dirty="0">
                <a:latin typeface="Century Gothic" panose="020B0502020202020204" pitchFamily="34" charset="0"/>
              </a:rPr>
              <a:t> банку </a:t>
            </a:r>
            <a:r>
              <a:rPr lang="ru-RU" sz="1400" dirty="0" err="1">
                <a:latin typeface="Century Gothic" panose="020B0502020202020204" pitchFamily="34" charset="0"/>
              </a:rPr>
              <a:t>суми</a:t>
            </a:r>
            <a:r>
              <a:rPr lang="ru-RU" sz="1400" dirty="0">
                <a:latin typeface="Century Gothic" panose="020B0502020202020204" pitchFamily="34" charset="0"/>
              </a:rPr>
              <a:t> </a:t>
            </a:r>
            <a:r>
              <a:rPr lang="ru-RU" sz="1400" dirty="0" err="1">
                <a:latin typeface="Century Gothic" panose="020B0502020202020204" pitchFamily="34" charset="0"/>
              </a:rPr>
              <a:t>чайових</a:t>
            </a:r>
            <a:r>
              <a:rPr lang="ru-RU" sz="1400" dirty="0">
                <a:latin typeface="Century Gothic" panose="020B0502020202020204" pitchFamily="34" charset="0"/>
              </a:rPr>
              <a:t> 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572" y="1955706"/>
            <a:ext cx="614681" cy="61468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3555" y="1941244"/>
            <a:ext cx="639775" cy="63977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859" y="1955706"/>
            <a:ext cx="610197" cy="610197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0" y="6319863"/>
            <a:ext cx="7181206" cy="538137"/>
          </a:xfrm>
          <a:prstGeom prst="rect">
            <a:avLst/>
          </a:prstGeom>
          <a:solidFill>
            <a:srgbClr val="FFF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61198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6375" y="622759"/>
            <a:ext cx="569894" cy="56989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0406269" y="538374"/>
            <a:ext cx="9893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>
                <a:latin typeface="Century Gothic" panose="020B0502020202020204" pitchFamily="34" charset="0"/>
              </a:rPr>
              <a:t>емоція</a:t>
            </a:r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406269" y="907706"/>
            <a:ext cx="15215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Century Gothic" panose="020B0502020202020204" pitchFamily="34" charset="0"/>
              </a:rPr>
              <a:t>МОТИВАЦІЯ</a:t>
            </a:r>
            <a:endParaRPr lang="en-US" b="1" dirty="0">
              <a:latin typeface="Century Gothic" panose="020B0502020202020204" pitchFamily="34" charset="0"/>
            </a:endParaRPr>
          </a:p>
          <a:p>
            <a:r>
              <a:rPr lang="ru-RU" b="1" dirty="0">
                <a:latin typeface="Century Gothic" panose="020B0502020202020204" pitchFamily="34" charset="0"/>
              </a:rPr>
              <a:t>РАДІСТЬ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777240" y="639445"/>
            <a:ext cx="3141618" cy="653778"/>
          </a:xfrm>
          <a:prstGeom prst="rect">
            <a:avLst/>
          </a:prstGeom>
          <a:solidFill>
            <a:srgbClr val="FFF200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ru-RU" sz="1800" b="1" dirty="0" err="1">
                <a:latin typeface="Century Gothic" panose="020B0502020202020204" pitchFamily="34" charset="0"/>
              </a:rPr>
              <a:t>Переваги</a:t>
            </a:r>
            <a:r>
              <a:rPr lang="ru-RU" sz="1800" b="1" dirty="0">
                <a:latin typeface="Century Gothic" panose="020B0502020202020204" pitchFamily="34" charset="0"/>
              </a:rPr>
              <a:t> для </a:t>
            </a:r>
            <a:r>
              <a:rPr lang="ru-RU" sz="1800" b="1" dirty="0" err="1">
                <a:latin typeface="Century Gothic" panose="020B0502020202020204" pitchFamily="34" charset="0"/>
              </a:rPr>
              <a:t>офіціанта</a:t>
            </a:r>
            <a:r>
              <a:rPr lang="ru-RU" sz="1800" b="1" dirty="0">
                <a:latin typeface="Century Gothic" panose="020B0502020202020204" pitchFamily="34" charset="0"/>
              </a:rPr>
              <a:t>.</a:t>
            </a:r>
          </a:p>
          <a:p>
            <a:r>
              <a:rPr lang="uk-UA" sz="1800" b="1" dirty="0">
                <a:latin typeface="Century Gothic" panose="020B0502020202020204" pitchFamily="34" charset="0"/>
              </a:rPr>
              <a:t> Як це працює.</a:t>
            </a:r>
            <a:endParaRPr lang="ru-RU" sz="1800" b="1" dirty="0">
              <a:latin typeface="Century Gothic" panose="020B0502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77240" y="1658984"/>
            <a:ext cx="655102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Century Gothic" panose="020B0502020202020204" pitchFamily="34" charset="0"/>
              </a:rPr>
              <a:t>Для того </a:t>
            </a:r>
            <a:r>
              <a:rPr lang="ru-RU" dirty="0" err="1">
                <a:latin typeface="Century Gothic" panose="020B0502020202020204" pitchFamily="34" charset="0"/>
              </a:rPr>
              <a:t>щоб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отримати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чайові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безготівково</a:t>
            </a:r>
            <a:r>
              <a:rPr lang="ru-RU" dirty="0">
                <a:latin typeface="Century Gothic" panose="020B0502020202020204" pitchFamily="34" charset="0"/>
              </a:rPr>
              <a:t>, </a:t>
            </a:r>
            <a:r>
              <a:rPr lang="ru-RU" dirty="0" err="1">
                <a:latin typeface="Century Gothic" panose="020B0502020202020204" pitchFamily="34" charset="0"/>
              </a:rPr>
              <a:t>офіціанту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потрібно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зареєструватися</a:t>
            </a:r>
            <a:r>
              <a:rPr lang="ru-RU" dirty="0">
                <a:latin typeface="Century Gothic" panose="020B0502020202020204" pitchFamily="34" charset="0"/>
              </a:rPr>
              <a:t> на </a:t>
            </a:r>
            <a:r>
              <a:rPr lang="ru-RU" dirty="0" err="1">
                <a:latin typeface="Century Gothic" panose="020B0502020202020204" pitchFamily="34" charset="0"/>
              </a:rPr>
              <a:t>спеціальному</a:t>
            </a:r>
            <a:r>
              <a:rPr lang="ru-RU" dirty="0">
                <a:latin typeface="Century Gothic" panose="020B0502020202020204" pitchFamily="34" charset="0"/>
              </a:rPr>
              <a:t> веб-</a:t>
            </a:r>
            <a:r>
              <a:rPr lang="ru-RU" dirty="0" err="1">
                <a:latin typeface="Century Gothic" panose="020B0502020202020204" pitchFamily="34" charset="0"/>
              </a:rPr>
              <a:t>порталі</a:t>
            </a:r>
            <a:r>
              <a:rPr lang="ru-RU" dirty="0">
                <a:latin typeface="Century Gothic" panose="020B0502020202020204" pitchFamily="34" charset="0"/>
              </a:rPr>
              <a:t> та </a:t>
            </a:r>
            <a:r>
              <a:rPr lang="ru-RU" dirty="0" err="1">
                <a:latin typeface="Century Gothic" panose="020B0502020202020204" pitchFamily="34" charset="0"/>
              </a:rPr>
              <a:t>додати</a:t>
            </a:r>
            <a:r>
              <a:rPr lang="ru-RU" dirty="0">
                <a:latin typeface="Century Gothic" panose="020B0502020202020204" pitchFamily="34" charset="0"/>
              </a:rPr>
              <a:t> до онлайн-</a:t>
            </a:r>
            <a:r>
              <a:rPr lang="ru-RU" dirty="0" err="1">
                <a:latin typeface="Century Gothic" panose="020B0502020202020204" pitchFamily="34" charset="0"/>
              </a:rPr>
              <a:t>кабінету</a:t>
            </a:r>
            <a:r>
              <a:rPr lang="ru-RU" dirty="0">
                <a:latin typeface="Century Gothic" panose="020B0502020202020204" pitchFamily="34" charset="0"/>
              </a:rPr>
              <a:t> свою </a:t>
            </a:r>
            <a:r>
              <a:rPr lang="ru-RU" dirty="0" err="1">
                <a:latin typeface="Century Gothic" panose="020B0502020202020204" pitchFamily="34" charset="0"/>
              </a:rPr>
              <a:t>банківську</a:t>
            </a:r>
            <a:r>
              <a:rPr lang="ru-RU" dirty="0">
                <a:latin typeface="Century Gothic" panose="020B0502020202020204" pitchFamily="34" charset="0"/>
              </a:rPr>
              <a:t> карту будь-</a:t>
            </a:r>
            <a:r>
              <a:rPr lang="ru-RU" dirty="0" err="1">
                <a:latin typeface="Century Gothic" panose="020B0502020202020204" pitchFamily="34" charset="0"/>
              </a:rPr>
              <a:t>якого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українського</a:t>
            </a:r>
            <a:r>
              <a:rPr lang="ru-RU" dirty="0">
                <a:latin typeface="Century Gothic" panose="020B0502020202020204" pitchFamily="34" charset="0"/>
              </a:rPr>
              <a:t> банку. </a:t>
            </a:r>
          </a:p>
          <a:p>
            <a:pPr algn="just"/>
            <a:r>
              <a:rPr lang="ru-RU" dirty="0" err="1">
                <a:latin typeface="Century Gothic" panose="020B0502020202020204" pitchFamily="34" charset="0"/>
              </a:rPr>
              <a:t>Після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реєстрації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офіціант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отримує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унікальний</a:t>
            </a:r>
            <a:r>
              <a:rPr lang="ru-RU" dirty="0">
                <a:latin typeface="Century Gothic" panose="020B0502020202020204" pitchFamily="34" charset="0"/>
              </a:rPr>
              <a:t> 4-значний номер, </a:t>
            </a:r>
            <a:r>
              <a:rPr lang="ru-RU" dirty="0" err="1">
                <a:latin typeface="Century Gothic" panose="020B0502020202020204" pitchFamily="34" charset="0"/>
              </a:rPr>
              <a:t>який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слугуватиме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персональним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ідентифікатором</a:t>
            </a:r>
            <a:r>
              <a:rPr lang="ru-RU" dirty="0">
                <a:latin typeface="Century Gothic" panose="020B0502020202020204" pitchFamily="34" charset="0"/>
              </a:rPr>
              <a:t> для </a:t>
            </a:r>
            <a:r>
              <a:rPr lang="ru-RU" dirty="0" err="1">
                <a:latin typeface="Century Gothic" panose="020B0502020202020204" pitchFamily="34" charset="0"/>
              </a:rPr>
              <a:t>отримання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безготівкових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чайових</a:t>
            </a:r>
            <a:r>
              <a:rPr lang="ru-RU" dirty="0">
                <a:latin typeface="Century Gothic" panose="020B0502020202020204" pitchFamily="34" charset="0"/>
              </a:rPr>
              <a:t>. В онлайн-</a:t>
            </a:r>
            <a:r>
              <a:rPr lang="ru-RU" dirty="0" err="1">
                <a:latin typeface="Century Gothic" panose="020B0502020202020204" pitchFamily="34" charset="0"/>
              </a:rPr>
              <a:t>кабінеті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офіціант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може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самостійно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управляти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своїми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картками</a:t>
            </a:r>
            <a:r>
              <a:rPr lang="ru-RU" dirty="0">
                <a:latin typeface="Century Gothic" panose="020B0502020202020204" pitchFamily="34" charset="0"/>
              </a:rPr>
              <a:t>, </a:t>
            </a:r>
            <a:r>
              <a:rPr lang="ru-RU" dirty="0" err="1">
                <a:latin typeface="Century Gothic" panose="020B0502020202020204" pitchFamily="34" charset="0"/>
              </a:rPr>
              <a:t>змінюючи</a:t>
            </a:r>
            <a:r>
              <a:rPr lang="ru-RU" dirty="0">
                <a:latin typeface="Century Gothic" panose="020B0502020202020204" pitchFamily="34" charset="0"/>
              </a:rPr>
              <a:t> за потреби </a:t>
            </a:r>
            <a:r>
              <a:rPr lang="ru-RU" dirty="0" err="1">
                <a:latin typeface="Century Gothic" panose="020B0502020202020204" pitchFamily="34" charset="0"/>
              </a:rPr>
              <a:t>картку</a:t>
            </a:r>
            <a:r>
              <a:rPr lang="ru-RU" dirty="0">
                <a:latin typeface="Century Gothic" panose="020B0502020202020204" pitchFamily="34" charset="0"/>
              </a:rPr>
              <a:t> для </a:t>
            </a:r>
            <a:r>
              <a:rPr lang="ru-RU" dirty="0" err="1">
                <a:latin typeface="Century Gothic" panose="020B0502020202020204" pitchFamily="34" charset="0"/>
              </a:rPr>
              <a:t>зарахування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винагороди</a:t>
            </a:r>
            <a:r>
              <a:rPr lang="ru-RU" dirty="0">
                <a:latin typeface="Century Gothic" panose="020B0502020202020204" pitchFamily="34" charset="0"/>
              </a:rPr>
              <a:t>.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3614" y="2060208"/>
            <a:ext cx="614681" cy="61468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3614" y="3134683"/>
            <a:ext cx="639775" cy="63977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5445" y="4568277"/>
            <a:ext cx="610197" cy="610197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0" y="6319863"/>
            <a:ext cx="7181206" cy="538137"/>
          </a:xfrm>
          <a:prstGeom prst="rect">
            <a:avLst/>
          </a:prstGeom>
          <a:solidFill>
            <a:srgbClr val="FFF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52" t="4397" r="21740" b="41754"/>
          <a:stretch/>
        </p:blipFill>
        <p:spPr>
          <a:xfrm>
            <a:off x="5904411" y="3703102"/>
            <a:ext cx="4501858" cy="2497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1072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Группа 18"/>
          <p:cNvGrpSpPr/>
          <p:nvPr/>
        </p:nvGrpSpPr>
        <p:grpSpPr>
          <a:xfrm>
            <a:off x="777240" y="2281646"/>
            <a:ext cx="9199747" cy="2069662"/>
            <a:chOff x="1032824" y="2666088"/>
            <a:chExt cx="10378564" cy="2556077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691" t="25898" r="26162" b="46546"/>
            <a:stretch/>
          </p:blipFill>
          <p:spPr>
            <a:xfrm>
              <a:off x="1145093" y="2739212"/>
              <a:ext cx="1623198" cy="1189273"/>
            </a:xfrm>
            <a:prstGeom prst="rect">
              <a:avLst/>
            </a:prstGeom>
          </p:spPr>
        </p:pic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291" t="25016" r="37380" b="50590"/>
            <a:stretch/>
          </p:blipFill>
          <p:spPr>
            <a:xfrm>
              <a:off x="3223777" y="2710150"/>
              <a:ext cx="1688288" cy="1238796"/>
            </a:xfrm>
            <a:prstGeom prst="rect">
              <a:avLst/>
            </a:prstGeom>
          </p:spPr>
        </p:pic>
        <p:pic>
          <p:nvPicPr>
            <p:cNvPr id="5" name="Рисунок 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764" t="29472" r="32796" b="45212"/>
            <a:stretch/>
          </p:blipFill>
          <p:spPr>
            <a:xfrm>
              <a:off x="5390945" y="2699132"/>
              <a:ext cx="1633269" cy="1229353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27" t="20173" r="27529" b="47041"/>
            <a:stretch/>
          </p:blipFill>
          <p:spPr>
            <a:xfrm>
              <a:off x="7533867" y="2695145"/>
              <a:ext cx="1595297" cy="1233339"/>
            </a:xfrm>
            <a:prstGeom prst="rect">
              <a:avLst/>
            </a:prstGeom>
          </p:spPr>
        </p:pic>
        <p:sp>
          <p:nvSpPr>
            <p:cNvPr id="7" name="Стрелка вправо 6"/>
            <p:cNvSpPr/>
            <p:nvPr/>
          </p:nvSpPr>
          <p:spPr>
            <a:xfrm>
              <a:off x="2796998" y="3184967"/>
              <a:ext cx="398072" cy="40653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8" name="Стрелка вправо 7"/>
            <p:cNvSpPr/>
            <p:nvPr/>
          </p:nvSpPr>
          <p:spPr>
            <a:xfrm>
              <a:off x="4940772" y="3184967"/>
              <a:ext cx="398072" cy="40653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b="1" dirty="0"/>
            </a:p>
          </p:txBody>
        </p:sp>
        <p:sp>
          <p:nvSpPr>
            <p:cNvPr id="9" name="Стрелка вправо 8"/>
            <p:cNvSpPr/>
            <p:nvPr/>
          </p:nvSpPr>
          <p:spPr>
            <a:xfrm>
              <a:off x="7065870" y="3187996"/>
              <a:ext cx="398072" cy="40653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10" name="Рисунок 9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34" t="17869" r="33444" b="50564"/>
            <a:stretch/>
          </p:blipFill>
          <p:spPr>
            <a:xfrm>
              <a:off x="9638817" y="2666088"/>
              <a:ext cx="1623079" cy="1262396"/>
            </a:xfrm>
            <a:prstGeom prst="rect">
              <a:avLst/>
            </a:prstGeom>
          </p:spPr>
        </p:pic>
        <p:sp>
          <p:nvSpPr>
            <p:cNvPr id="11" name="Стрелка вправо 10"/>
            <p:cNvSpPr/>
            <p:nvPr/>
          </p:nvSpPr>
          <p:spPr>
            <a:xfrm>
              <a:off x="9178137" y="3184966"/>
              <a:ext cx="398072" cy="40653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032824" y="4144949"/>
              <a:ext cx="192206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1600" dirty="0">
                  <a:latin typeface="Century Gothic" panose="020B0502020202020204" pitchFamily="34" charset="0"/>
                </a:rPr>
                <a:t>Розраховує клієнта на суму замовлення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138200" y="4144947"/>
              <a:ext cx="192206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1600" dirty="0">
                  <a:latin typeface="Century Gothic" panose="020B0502020202020204" pitchFamily="34" charset="0"/>
                </a:rPr>
                <a:t>Пропонує клієнту залишити подяку/чайові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390945" y="4144947"/>
              <a:ext cx="192206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1600" dirty="0">
                  <a:latin typeface="Century Gothic" panose="020B0502020202020204" pitchFamily="34" charset="0"/>
                </a:rPr>
                <a:t>Запитує у клієнта бажаний розмір чайових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370483" y="4144948"/>
              <a:ext cx="192206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1600" dirty="0">
                  <a:latin typeface="Century Gothic" panose="020B0502020202020204" pitchFamily="34" charset="0"/>
                </a:rPr>
                <a:t>Вводить </a:t>
              </a:r>
              <a:r>
                <a:rPr lang="en-US" sz="1600" dirty="0">
                  <a:latin typeface="Century Gothic" panose="020B0502020202020204" pitchFamily="34" charset="0"/>
                </a:rPr>
                <a:t>ID </a:t>
              </a:r>
              <a:r>
                <a:rPr lang="uk-UA" sz="1600" dirty="0">
                  <a:latin typeface="Century Gothic" panose="020B0502020202020204" pitchFamily="34" charset="0"/>
                </a:rPr>
                <a:t>офіціанта 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9489324" y="4144947"/>
              <a:ext cx="1922064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1600" dirty="0">
                  <a:latin typeface="Century Gothic" panose="020B0502020202020204" pitchFamily="34" charset="0"/>
                </a:rPr>
                <a:t>Проводить картку клієнта по транзакції чайових</a:t>
              </a:r>
            </a:p>
          </p:txBody>
        </p:sp>
      </p:grpSp>
      <p:sp>
        <p:nvSpPr>
          <p:cNvPr id="17" name="Заголовок 1"/>
          <p:cNvSpPr txBox="1">
            <a:spLocks/>
          </p:cNvSpPr>
          <p:nvPr/>
        </p:nvSpPr>
        <p:spPr>
          <a:xfrm>
            <a:off x="777240" y="639445"/>
            <a:ext cx="3141618" cy="653778"/>
          </a:xfrm>
          <a:prstGeom prst="rect">
            <a:avLst/>
          </a:prstGeom>
          <a:solidFill>
            <a:srgbClr val="FFF200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uk-UA" sz="1800" b="1" dirty="0">
                <a:latin typeface="Century Gothic" panose="020B0502020202020204" pitchFamily="34" charset="0"/>
              </a:rPr>
              <a:t>Як відбувається транзакція на терміналі</a:t>
            </a:r>
            <a:endParaRPr lang="ru-RU" sz="1800" b="1" dirty="0">
              <a:latin typeface="Century Gothic" panose="020B0502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0" y="6319863"/>
            <a:ext cx="7181206" cy="538137"/>
          </a:xfrm>
          <a:prstGeom prst="rect">
            <a:avLst/>
          </a:prstGeom>
          <a:solidFill>
            <a:srgbClr val="FFF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6375" y="622759"/>
            <a:ext cx="569894" cy="569894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10406269" y="538374"/>
            <a:ext cx="9893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>
                <a:latin typeface="Century Gothic" panose="020B0502020202020204" pitchFamily="34" charset="0"/>
              </a:rPr>
              <a:t>емоція</a:t>
            </a:r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0406269" y="907706"/>
            <a:ext cx="15215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Century Gothic" panose="020B0502020202020204" pitchFamily="34" charset="0"/>
              </a:rPr>
              <a:t>МОТИВАЦІЯ</a:t>
            </a:r>
            <a:endParaRPr lang="en-US" b="1" dirty="0">
              <a:latin typeface="Century Gothic" panose="020B0502020202020204" pitchFamily="34" charset="0"/>
            </a:endParaRPr>
          </a:p>
          <a:p>
            <a:r>
              <a:rPr lang="ru-RU" b="1" dirty="0">
                <a:latin typeface="Century Gothic" panose="020B0502020202020204" pitchFamily="34" charset="0"/>
              </a:rPr>
              <a:t>РАДІСТЬ</a:t>
            </a: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3614" y="2060208"/>
            <a:ext cx="614681" cy="614681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3614" y="3134683"/>
            <a:ext cx="639775" cy="63977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5445" y="4568277"/>
            <a:ext cx="610197" cy="610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4496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Овал 13"/>
          <p:cNvSpPr/>
          <p:nvPr/>
        </p:nvSpPr>
        <p:spPr>
          <a:xfrm>
            <a:off x="264204" y="3958982"/>
            <a:ext cx="929640" cy="92964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359614" y="2199599"/>
            <a:ext cx="929640" cy="92964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384663" y="2050869"/>
            <a:ext cx="424462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err="1">
                <a:latin typeface="Century Gothic" panose="020B0502020202020204" pitchFamily="34" charset="0"/>
              </a:rPr>
              <a:t>реалізовано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зручний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інтерфейс</a:t>
            </a:r>
            <a:r>
              <a:rPr lang="ru-RU" dirty="0">
                <a:latin typeface="Century Gothic" panose="020B0502020202020204" pitchFamily="34" charset="0"/>
              </a:rPr>
              <a:t> для контролю </a:t>
            </a:r>
            <a:r>
              <a:rPr lang="ru-RU" dirty="0" err="1">
                <a:latin typeface="Century Gothic" panose="020B0502020202020204" pitchFamily="34" charset="0"/>
              </a:rPr>
              <a:t>чайових</a:t>
            </a:r>
            <a:r>
              <a:rPr lang="ru-RU" dirty="0">
                <a:latin typeface="Century Gothic" panose="020B0502020202020204" pitchFamily="34" charset="0"/>
              </a:rPr>
              <a:t>, </a:t>
            </a:r>
            <a:r>
              <a:rPr lang="ru-RU" dirty="0" err="1">
                <a:latin typeface="Century Gothic" panose="020B0502020202020204" pitchFamily="34" charset="0"/>
              </a:rPr>
              <a:t>який</a:t>
            </a:r>
            <a:r>
              <a:rPr lang="ru-RU" dirty="0">
                <a:latin typeface="Century Gothic" panose="020B0502020202020204" pitchFamily="34" charset="0"/>
              </a:rPr>
              <a:t> можно </a:t>
            </a:r>
            <a:r>
              <a:rPr lang="ru-RU" dirty="0" err="1">
                <a:latin typeface="Century Gothic" panose="020B0502020202020204" pitchFamily="34" charset="0"/>
              </a:rPr>
              <a:t>використовувати</a:t>
            </a:r>
            <a:r>
              <a:rPr lang="ru-RU" dirty="0">
                <a:latin typeface="Century Gothic" panose="020B0502020202020204" pitchFamily="34" charset="0"/>
              </a:rPr>
              <a:t> як </a:t>
            </a:r>
            <a:r>
              <a:rPr lang="ru-RU" dirty="0" err="1">
                <a:latin typeface="Century Gothic" panose="020B0502020202020204" pitchFamily="34" charset="0"/>
              </a:rPr>
              <a:t>додатковий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en-US" dirty="0">
                <a:latin typeface="Century Gothic" panose="020B0502020202020204" pitchFamily="34" charset="0"/>
              </a:rPr>
              <a:t>KPI </a:t>
            </a:r>
            <a:r>
              <a:rPr lang="ru-RU" dirty="0">
                <a:latin typeface="Century Gothic" panose="020B0502020202020204" pitchFamily="34" charset="0"/>
              </a:rPr>
              <a:t>та </a:t>
            </a:r>
            <a:r>
              <a:rPr lang="ru-RU" dirty="0" err="1">
                <a:latin typeface="Century Gothic" panose="020B0502020202020204" pitchFamily="34" charset="0"/>
              </a:rPr>
              <a:t>розуміти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ефективність</a:t>
            </a:r>
            <a:r>
              <a:rPr lang="ru-RU" dirty="0">
                <a:latin typeface="Century Gothic" panose="020B0502020202020204" pitchFamily="34" charset="0"/>
              </a:rPr>
              <a:t> кожного </a:t>
            </a:r>
            <a:r>
              <a:rPr lang="ru-RU" dirty="0" err="1">
                <a:latin typeface="Century Gothic" panose="020B0502020202020204" pitchFamily="34" charset="0"/>
              </a:rPr>
              <a:t>офіціанта</a:t>
            </a:r>
            <a:r>
              <a:rPr lang="ru-RU" dirty="0">
                <a:latin typeface="Century Gothic" panose="020B0502020202020204" pitchFamily="34" charset="0"/>
              </a:rPr>
              <a:t>.</a:t>
            </a:r>
          </a:p>
          <a:p>
            <a:pPr algn="just"/>
            <a:endParaRPr lang="ru-RU" dirty="0">
              <a:latin typeface="Century Gothic" panose="020B0502020202020204" pitchFamily="34" charset="0"/>
            </a:endParaRPr>
          </a:p>
          <a:p>
            <a:pPr algn="just"/>
            <a:r>
              <a:rPr lang="ru-RU" dirty="0" err="1">
                <a:latin typeface="Century Gothic" panose="020B0502020202020204" pitchFamily="34" charset="0"/>
              </a:rPr>
              <a:t>опція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утримання</a:t>
            </a:r>
            <a:r>
              <a:rPr lang="ru-RU" dirty="0">
                <a:latin typeface="Century Gothic" panose="020B0502020202020204" pitchFamily="34" charset="0"/>
              </a:rPr>
              <a:t> % </a:t>
            </a:r>
            <a:r>
              <a:rPr lang="ru-RU" dirty="0" err="1">
                <a:latin typeface="Century Gothic" panose="020B0502020202020204" pitchFamily="34" charset="0"/>
              </a:rPr>
              <a:t>від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чайових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офіціантів</a:t>
            </a:r>
            <a:r>
              <a:rPr lang="ru-RU" dirty="0">
                <a:latin typeface="Century Gothic" panose="020B0502020202020204" pitchFamily="34" charset="0"/>
              </a:rPr>
              <a:t> для </a:t>
            </a:r>
            <a:r>
              <a:rPr lang="ru-RU" dirty="0" err="1">
                <a:latin typeface="Century Gothic" panose="020B0502020202020204" pitchFamily="34" charset="0"/>
              </a:rPr>
              <a:t>нарахування</a:t>
            </a:r>
            <a:r>
              <a:rPr lang="ru-RU" dirty="0">
                <a:latin typeface="Century Gothic" panose="020B0502020202020204" pitchFamily="34" charset="0"/>
              </a:rPr>
              <a:t>  </a:t>
            </a:r>
            <a:r>
              <a:rPr lang="ru-RU" dirty="0" err="1">
                <a:latin typeface="Century Gothic" panose="020B0502020202020204" pitchFamily="34" charset="0"/>
              </a:rPr>
              <a:t>команді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кухарів</a:t>
            </a:r>
            <a:r>
              <a:rPr lang="ru-RU" dirty="0">
                <a:latin typeface="Century Gothic" panose="020B0502020202020204" pitchFamily="34" charset="0"/>
              </a:rPr>
              <a:t>, </a:t>
            </a:r>
            <a:r>
              <a:rPr lang="ru-RU" dirty="0" err="1">
                <a:latin typeface="Century Gothic" panose="020B0502020202020204" pitchFamily="34" charset="0"/>
              </a:rPr>
              <a:t>проведення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мотиваційних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кампаній</a:t>
            </a:r>
            <a:r>
              <a:rPr lang="ru-RU" dirty="0">
                <a:latin typeface="Century Gothic" panose="020B0502020202020204" pitchFamily="34" charset="0"/>
              </a:rPr>
              <a:t> та </a:t>
            </a:r>
            <a:r>
              <a:rPr lang="ru-RU" dirty="0" err="1">
                <a:latin typeface="Century Gothic" panose="020B0502020202020204" pitchFamily="34" charset="0"/>
              </a:rPr>
              <a:t>конкурсів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серед</a:t>
            </a:r>
            <a:r>
              <a:rPr lang="ru-RU" dirty="0">
                <a:latin typeface="Century Gothic" panose="020B0502020202020204" pitchFamily="34" charset="0"/>
              </a:rPr>
              <a:t> персоналу</a:t>
            </a:r>
            <a:endParaRPr lang="uk-UA" dirty="0">
              <a:latin typeface="Century Gothic" panose="020B0502020202020204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777241" y="574767"/>
            <a:ext cx="2305593" cy="561510"/>
          </a:xfrm>
          <a:prstGeom prst="rect">
            <a:avLst/>
          </a:prstGeom>
          <a:solidFill>
            <a:srgbClr val="FFF20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err="1">
                <a:latin typeface="Century Gothic" panose="020B0502020202020204" pitchFamily="34" charset="0"/>
              </a:rPr>
              <a:t>Переваги</a:t>
            </a:r>
            <a:r>
              <a:rPr lang="ru-RU" sz="1800" b="1" dirty="0">
                <a:latin typeface="Century Gothic" panose="020B0502020202020204" pitchFamily="34" charset="0"/>
              </a:rPr>
              <a:t> для</a:t>
            </a:r>
            <a:r>
              <a:rPr lang="en-US" sz="1800" b="1" dirty="0">
                <a:latin typeface="Century Gothic" panose="020B0502020202020204" pitchFamily="34" charset="0"/>
              </a:rPr>
              <a:t> </a:t>
            </a:r>
            <a:r>
              <a:rPr lang="ru-RU" sz="1800" b="1" dirty="0">
                <a:latin typeface="Century Gothic" panose="020B0502020202020204" pitchFamily="34" charset="0"/>
              </a:rPr>
              <a:t>СЕ</a:t>
            </a:r>
            <a:r>
              <a:rPr lang="en-US" sz="1800" b="1" dirty="0">
                <a:latin typeface="Century Gothic" panose="020B0502020202020204" pitchFamily="34" charset="0"/>
              </a:rPr>
              <a:t>O</a:t>
            </a:r>
            <a:endParaRPr lang="ru-RU" sz="1800" b="1" dirty="0">
              <a:latin typeface="Century Gothic" panose="020B0502020202020204" pitchFamily="34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5923280" y="777299"/>
            <a:ext cx="7162912" cy="5714941"/>
            <a:chOff x="5618480" y="1191240"/>
            <a:chExt cx="5943712" cy="4742200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66" t="13612" r="11919" b="8424"/>
            <a:stretch/>
          </p:blipFill>
          <p:spPr>
            <a:xfrm>
              <a:off x="5851944" y="1452880"/>
              <a:ext cx="5466296" cy="3043947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18480" y="1191240"/>
              <a:ext cx="5943712" cy="4742200"/>
            </a:xfrm>
            <a:prstGeom prst="rect">
              <a:avLst/>
            </a:prstGeom>
          </p:spPr>
        </p:pic>
      </p:grp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469" y="3958982"/>
            <a:ext cx="603190" cy="60319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806" y="2415791"/>
            <a:ext cx="497256" cy="497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8125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Овал 13"/>
          <p:cNvSpPr/>
          <p:nvPr/>
        </p:nvSpPr>
        <p:spPr>
          <a:xfrm>
            <a:off x="264204" y="3958982"/>
            <a:ext cx="929640" cy="92964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359614" y="2199599"/>
            <a:ext cx="929640" cy="92964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203851" y="1056640"/>
            <a:ext cx="5967658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dirty="0">
              <a:latin typeface="Century Gothic" panose="020B0502020202020204" pitchFamily="34" charset="0"/>
            </a:endParaRPr>
          </a:p>
          <a:p>
            <a:r>
              <a:rPr lang="ru-RU" dirty="0" err="1">
                <a:latin typeface="Century Gothic" panose="020B0502020202020204" pitchFamily="34" charset="0"/>
              </a:rPr>
              <a:t>Новостворена</a:t>
            </a:r>
            <a:r>
              <a:rPr lang="ru-RU" dirty="0">
                <a:latin typeface="Century Gothic" panose="020B0502020202020204" pitchFamily="34" charset="0"/>
              </a:rPr>
              <a:t> система </a:t>
            </a:r>
            <a:r>
              <a:rPr lang="ru-RU" dirty="0" err="1">
                <a:latin typeface="Century Gothic" panose="020B0502020202020204" pitchFamily="34" charset="0"/>
              </a:rPr>
              <a:t>виплати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безготівкових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чайових</a:t>
            </a:r>
            <a:r>
              <a:rPr lang="ru-RU" dirty="0">
                <a:latin typeface="Century Gothic" panose="020B0502020202020204" pitchFamily="34" charset="0"/>
              </a:rPr>
              <a:t> є </a:t>
            </a:r>
            <a:r>
              <a:rPr lang="ru-RU" dirty="0" err="1">
                <a:latin typeface="Century Gothic" panose="020B0502020202020204" pitchFamily="34" charset="0"/>
              </a:rPr>
              <a:t>також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ефективним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інструментом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адміністрування</a:t>
            </a:r>
            <a:r>
              <a:rPr lang="ru-RU" dirty="0">
                <a:latin typeface="Century Gothic" panose="020B0502020202020204" pitchFamily="34" charset="0"/>
              </a:rPr>
              <a:t> та </a:t>
            </a:r>
            <a:r>
              <a:rPr lang="ru-RU" dirty="0" err="1">
                <a:latin typeface="Century Gothic" panose="020B0502020202020204" pitchFamily="34" charset="0"/>
              </a:rPr>
              <a:t>має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багаторівневу</a:t>
            </a:r>
            <a:r>
              <a:rPr lang="ru-RU" dirty="0">
                <a:latin typeface="Century Gothic" panose="020B0502020202020204" pitchFamily="34" charset="0"/>
              </a:rPr>
              <a:t> систему </a:t>
            </a:r>
            <a:r>
              <a:rPr lang="ru-RU" dirty="0" err="1">
                <a:latin typeface="Century Gothic" panose="020B0502020202020204" pitchFamily="34" charset="0"/>
              </a:rPr>
              <a:t>управління</a:t>
            </a:r>
            <a:r>
              <a:rPr lang="ru-RU" dirty="0">
                <a:latin typeface="Century Gothic" panose="020B0502020202020204" pitchFamily="34" charset="0"/>
              </a:rPr>
              <a:t>, яку </a:t>
            </a:r>
            <a:r>
              <a:rPr lang="ru-RU" dirty="0" err="1">
                <a:latin typeface="Century Gothic" panose="020B0502020202020204" pitchFamily="34" charset="0"/>
              </a:rPr>
              <a:t>можна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налаштувати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під</a:t>
            </a:r>
            <a:r>
              <a:rPr lang="ru-RU" dirty="0">
                <a:latin typeface="Century Gothic" panose="020B0502020202020204" pitchFamily="34" charset="0"/>
              </a:rPr>
              <a:t> будь-яку структуру закладу: і </a:t>
            </a:r>
            <a:r>
              <a:rPr lang="ru-RU" dirty="0" err="1">
                <a:latin typeface="Century Gothic" panose="020B0502020202020204" pitchFamily="34" charset="0"/>
              </a:rPr>
              <a:t>під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окремий</a:t>
            </a:r>
            <a:r>
              <a:rPr lang="ru-RU" dirty="0">
                <a:latin typeface="Century Gothic" panose="020B0502020202020204" pitchFamily="34" charset="0"/>
              </a:rPr>
              <a:t> заклад </a:t>
            </a:r>
            <a:r>
              <a:rPr lang="ru-RU" dirty="0" err="1">
                <a:latin typeface="Century Gothic" panose="020B0502020202020204" pitchFamily="34" charset="0"/>
              </a:rPr>
              <a:t>харчування</a:t>
            </a:r>
            <a:r>
              <a:rPr lang="ru-RU" dirty="0">
                <a:latin typeface="Century Gothic" panose="020B0502020202020204" pitchFamily="34" charset="0"/>
              </a:rPr>
              <a:t>, і </a:t>
            </a:r>
            <a:r>
              <a:rPr lang="ru-RU" dirty="0" err="1">
                <a:latin typeface="Century Gothic" panose="020B0502020202020204" pitchFamily="34" charset="0"/>
              </a:rPr>
              <a:t>під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широку</a:t>
            </a:r>
            <a:r>
              <a:rPr lang="ru-RU" dirty="0">
                <a:latin typeface="Century Gothic" panose="020B0502020202020204" pitchFamily="34" charset="0"/>
              </a:rPr>
              <a:t> мережу. </a:t>
            </a:r>
            <a:r>
              <a:rPr lang="ru-RU" dirty="0" err="1">
                <a:latin typeface="Century Gothic" panose="020B0502020202020204" pitchFamily="34" charset="0"/>
              </a:rPr>
              <a:t>Рішення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пропонує</a:t>
            </a:r>
            <a:r>
              <a:rPr lang="ru-RU" dirty="0">
                <a:latin typeface="Century Gothic" panose="020B0502020202020204" pitchFamily="34" charset="0"/>
              </a:rPr>
              <a:t> ряд </a:t>
            </a:r>
            <a:r>
              <a:rPr lang="ru-RU" dirty="0" err="1">
                <a:latin typeface="Century Gothic" panose="020B0502020202020204" pitchFamily="34" charset="0"/>
              </a:rPr>
              <a:t>додаткових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унікальних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можливостей</a:t>
            </a:r>
            <a:r>
              <a:rPr lang="ru-RU" dirty="0">
                <a:latin typeface="Century Gothic" panose="020B0502020202020204" pitchFamily="34" charset="0"/>
              </a:rPr>
              <a:t>, </a:t>
            </a:r>
            <a:r>
              <a:rPr lang="ru-RU" dirty="0" err="1">
                <a:latin typeface="Century Gothic" panose="020B0502020202020204" pitchFamily="34" charset="0"/>
              </a:rPr>
              <a:t>наприклад</a:t>
            </a:r>
            <a:r>
              <a:rPr lang="ru-RU" dirty="0">
                <a:latin typeface="Century Gothic" panose="020B0502020202020204" pitchFamily="34" charset="0"/>
              </a:rPr>
              <a:t>:</a:t>
            </a:r>
          </a:p>
          <a:p>
            <a:endParaRPr lang="ru-RU" dirty="0">
              <a:latin typeface="Century Gothic" panose="020B0502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err="1">
                <a:latin typeface="Century Gothic" panose="020B0502020202020204" pitchFamily="34" charset="0"/>
              </a:rPr>
              <a:t>нарахування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всіх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чайових</a:t>
            </a:r>
            <a:r>
              <a:rPr lang="ru-RU" dirty="0">
                <a:latin typeface="Century Gothic" panose="020B0502020202020204" pitchFamily="34" charset="0"/>
              </a:rPr>
              <a:t>, </a:t>
            </a:r>
            <a:r>
              <a:rPr lang="ru-RU" dirty="0" err="1">
                <a:latin typeface="Century Gothic" panose="020B0502020202020204" pitchFamily="34" charset="0"/>
              </a:rPr>
              <a:t>зібраних</a:t>
            </a:r>
            <a:r>
              <a:rPr lang="ru-RU" dirty="0">
                <a:latin typeface="Century Gothic" panose="020B0502020202020204" pitchFamily="34" charset="0"/>
              </a:rPr>
              <a:t> у </a:t>
            </a:r>
            <a:r>
              <a:rPr lang="ru-RU" dirty="0" err="1">
                <a:latin typeface="Century Gothic" panose="020B0502020202020204" pitchFamily="34" charset="0"/>
              </a:rPr>
              <a:t>закладі</a:t>
            </a:r>
            <a:r>
              <a:rPr lang="ru-RU" dirty="0">
                <a:latin typeface="Century Gothic" panose="020B0502020202020204" pitchFamily="34" charset="0"/>
              </a:rPr>
              <a:t>, на одну </a:t>
            </a:r>
            <a:r>
              <a:rPr lang="ru-RU" dirty="0" err="1">
                <a:latin typeface="Century Gothic" panose="020B0502020202020204" pitchFamily="34" charset="0"/>
              </a:rPr>
              <a:t>банківську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картку</a:t>
            </a:r>
            <a:r>
              <a:rPr lang="ru-RU" dirty="0">
                <a:latin typeface="Century Gothic" panose="020B0502020202020204" pitchFamily="34" charset="0"/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dirty="0">
              <a:latin typeface="Century Gothic" panose="020B0502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err="1">
                <a:latin typeface="Century Gothic" panose="020B0502020202020204" pitchFamily="34" charset="0"/>
              </a:rPr>
              <a:t>моніторинг</a:t>
            </a:r>
            <a:r>
              <a:rPr lang="ru-RU" dirty="0">
                <a:latin typeface="Century Gothic" panose="020B0502020202020204" pitchFamily="34" charset="0"/>
              </a:rPr>
              <a:t> та </a:t>
            </a:r>
            <a:r>
              <a:rPr lang="ru-RU" dirty="0" err="1">
                <a:latin typeface="Century Gothic" panose="020B0502020202020204" pitchFamily="34" charset="0"/>
              </a:rPr>
              <a:t>ведення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обліку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чайових</a:t>
            </a:r>
            <a:r>
              <a:rPr lang="ru-RU" dirty="0">
                <a:latin typeface="Century Gothic" panose="020B0502020202020204" pitchFamily="34" charset="0"/>
              </a:rPr>
              <a:t> у </a:t>
            </a:r>
            <a:r>
              <a:rPr lang="ru-RU" dirty="0" err="1">
                <a:latin typeface="Century Gothic" panose="020B0502020202020204" pitchFamily="34" charset="0"/>
              </a:rPr>
              <a:t>розрізі</a:t>
            </a:r>
            <a:r>
              <a:rPr lang="ru-RU" dirty="0">
                <a:latin typeface="Century Gothic" panose="020B0502020202020204" pitchFamily="34" charset="0"/>
              </a:rPr>
              <a:t> кожного </a:t>
            </a:r>
            <a:r>
              <a:rPr lang="ru-RU" dirty="0" err="1">
                <a:latin typeface="Century Gothic" panose="020B0502020202020204" pitchFamily="34" charset="0"/>
              </a:rPr>
              <a:t>офіціанта</a:t>
            </a:r>
            <a:r>
              <a:rPr lang="ru-RU" dirty="0">
                <a:latin typeface="Century Gothic" panose="020B0502020202020204" pitchFamily="34" charset="0"/>
              </a:rPr>
              <a:t>, ресторана </a:t>
            </a:r>
            <a:r>
              <a:rPr lang="ru-RU" dirty="0" err="1">
                <a:latin typeface="Century Gothic" panose="020B0502020202020204" pitchFamily="34" charset="0"/>
              </a:rPr>
              <a:t>чи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всієї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мережі</a:t>
            </a:r>
            <a:r>
              <a:rPr lang="ru-RU" dirty="0">
                <a:latin typeface="Century Gothic" panose="020B0502020202020204" pitchFamily="34" charset="0"/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dirty="0">
              <a:latin typeface="Century Gothic" panose="020B0502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err="1">
                <a:latin typeface="Century Gothic" panose="020B0502020202020204" pitchFamily="34" charset="0"/>
              </a:rPr>
              <a:t>налаштування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відрахування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певного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відсотка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чайових</a:t>
            </a:r>
            <a:r>
              <a:rPr lang="ru-RU" dirty="0">
                <a:latin typeface="Century Gothic" panose="020B0502020202020204" pitchFamily="34" charset="0"/>
              </a:rPr>
              <a:t> для </a:t>
            </a:r>
            <a:r>
              <a:rPr lang="ru-RU" dirty="0" err="1">
                <a:latin typeface="Century Gothic" panose="020B0502020202020204" pitchFamily="34" charset="0"/>
              </a:rPr>
              <a:t>команди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кухарів</a:t>
            </a:r>
            <a:r>
              <a:rPr lang="ru-RU" dirty="0">
                <a:latin typeface="Century Gothic" panose="020B0502020202020204" pitchFamily="34" charset="0"/>
              </a:rPr>
              <a:t>, </a:t>
            </a:r>
            <a:r>
              <a:rPr lang="ru-RU" dirty="0" err="1">
                <a:latin typeface="Century Gothic" panose="020B0502020202020204" pitchFamily="34" charset="0"/>
              </a:rPr>
              <a:t>який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встановлює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керівництво</a:t>
            </a:r>
            <a:r>
              <a:rPr lang="ru-RU" dirty="0">
                <a:latin typeface="Century Gothic" panose="020B0502020202020204" pitchFamily="34" charset="0"/>
              </a:rPr>
              <a:t> закладу </a:t>
            </a:r>
            <a:r>
              <a:rPr lang="ru-RU" dirty="0" err="1">
                <a:latin typeface="Century Gothic" panose="020B0502020202020204" pitchFamily="34" charset="0"/>
              </a:rPr>
              <a:t>тощо</a:t>
            </a:r>
            <a:r>
              <a:rPr lang="ru-RU" dirty="0">
                <a:latin typeface="Century Gothic" panose="020B0502020202020204" pitchFamily="34" charset="0"/>
              </a:rPr>
              <a:t>.</a:t>
            </a:r>
          </a:p>
          <a:p>
            <a:endParaRPr lang="uk-UA" sz="1600" dirty="0">
              <a:latin typeface="Century Gothic" panose="020B0502020202020204" pitchFamily="34" charset="0"/>
            </a:endParaRPr>
          </a:p>
          <a:p>
            <a:endParaRPr lang="ru-RU" sz="1600" dirty="0">
              <a:latin typeface="Century Gothic" panose="020B0502020202020204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86064" y="274613"/>
            <a:ext cx="2475147" cy="565835"/>
          </a:xfrm>
          <a:prstGeom prst="rect">
            <a:avLst/>
          </a:prstGeom>
          <a:solidFill>
            <a:srgbClr val="FFF20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err="1">
                <a:latin typeface="Century Gothic" panose="020B0502020202020204" pitchFamily="34" charset="0"/>
              </a:rPr>
              <a:t>Переваги</a:t>
            </a:r>
            <a:r>
              <a:rPr lang="ru-RU" sz="1800" b="1" dirty="0">
                <a:latin typeface="Century Gothic" panose="020B0502020202020204" pitchFamily="34" charset="0"/>
              </a:rPr>
              <a:t> для</a:t>
            </a:r>
            <a:r>
              <a:rPr lang="en-US" sz="1800" b="1" dirty="0">
                <a:latin typeface="Century Gothic" panose="020B0502020202020204" pitchFamily="34" charset="0"/>
              </a:rPr>
              <a:t> </a:t>
            </a:r>
            <a:r>
              <a:rPr lang="ru-RU" sz="1800" b="1" dirty="0">
                <a:latin typeface="Century Gothic" panose="020B0502020202020204" pitchFamily="34" charset="0"/>
              </a:rPr>
              <a:t>СЕ</a:t>
            </a:r>
            <a:r>
              <a:rPr lang="en-US" sz="1800" b="1" dirty="0">
                <a:latin typeface="Century Gothic" panose="020B0502020202020204" pitchFamily="34" charset="0"/>
              </a:rPr>
              <a:t>O</a:t>
            </a:r>
            <a:endParaRPr lang="ru-RU" sz="1800" b="1" dirty="0">
              <a:latin typeface="Century Gothic" panose="020B0502020202020204" pitchFamily="34" charset="0"/>
            </a:endParaRPr>
          </a:p>
          <a:p>
            <a:r>
              <a:rPr lang="ru-RU" sz="1800" b="1" dirty="0">
                <a:latin typeface="Century Gothic" panose="020B0502020202020204" pitchFamily="34" charset="0"/>
              </a:rPr>
              <a:t>Як </a:t>
            </a:r>
            <a:r>
              <a:rPr lang="ru-RU" sz="1800" b="1" dirty="0" err="1">
                <a:latin typeface="Century Gothic" panose="020B0502020202020204" pitchFamily="34" charset="0"/>
              </a:rPr>
              <a:t>це</a:t>
            </a:r>
            <a:r>
              <a:rPr lang="ru-RU" sz="1800" b="1" dirty="0">
                <a:latin typeface="Century Gothic" panose="020B0502020202020204" pitchFamily="34" charset="0"/>
              </a:rPr>
              <a:t> </a:t>
            </a:r>
            <a:r>
              <a:rPr lang="ru-RU" sz="1800" b="1" dirty="0" err="1">
                <a:latin typeface="Century Gothic" panose="020B0502020202020204" pitchFamily="34" charset="0"/>
              </a:rPr>
              <a:t>працю</a:t>
            </a:r>
            <a:r>
              <a:rPr lang="uk-UA" sz="1800" b="1" dirty="0">
                <a:latin typeface="Century Gothic" panose="020B0502020202020204" pitchFamily="34" charset="0"/>
              </a:rPr>
              <a:t>є.</a:t>
            </a:r>
            <a:endParaRPr lang="ru-RU" sz="1800" b="1" dirty="0">
              <a:latin typeface="Century Gothic" panose="020B0502020202020204" pitchFamily="34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7576455" y="2700715"/>
            <a:ext cx="4347141" cy="3722914"/>
            <a:chOff x="5618480" y="1191240"/>
            <a:chExt cx="5943712" cy="4742200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66" t="13612" r="11919" b="8424"/>
            <a:stretch/>
          </p:blipFill>
          <p:spPr>
            <a:xfrm>
              <a:off x="5851944" y="1452880"/>
              <a:ext cx="5466296" cy="3043947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18480" y="1191240"/>
              <a:ext cx="5943712" cy="4742200"/>
            </a:xfrm>
            <a:prstGeom prst="rect">
              <a:avLst/>
            </a:prstGeom>
          </p:spPr>
        </p:pic>
      </p:grp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469" y="3958982"/>
            <a:ext cx="603190" cy="60319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806" y="2415791"/>
            <a:ext cx="497256" cy="497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6443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Овал 13"/>
          <p:cNvSpPr/>
          <p:nvPr/>
        </p:nvSpPr>
        <p:spPr>
          <a:xfrm>
            <a:off x="264204" y="3958982"/>
            <a:ext cx="929640" cy="92964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Овал 12"/>
          <p:cNvSpPr/>
          <p:nvPr/>
        </p:nvSpPr>
        <p:spPr>
          <a:xfrm>
            <a:off x="359614" y="2199599"/>
            <a:ext cx="929640" cy="92964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203851" y="1056640"/>
            <a:ext cx="5967658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>
                <a:latin typeface="Century Gothic" panose="020B0502020202020204" pitchFamily="34" charset="0"/>
              </a:rPr>
              <a:t>Зарахування коштів </a:t>
            </a:r>
          </a:p>
          <a:p>
            <a:endParaRPr lang="uk-UA" dirty="0">
              <a:latin typeface="Century Gothic" panose="020B0502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dirty="0">
                <a:latin typeface="Century Gothic" panose="020B0502020202020204" pitchFamily="34" charset="0"/>
              </a:rPr>
              <a:t>Ресторан отримає кошти від операцій без   урахування подяки офіціанту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uk-UA" dirty="0">
              <a:latin typeface="Century Gothic" panose="020B0502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dirty="0">
                <a:latin typeface="Century Gothic" panose="020B0502020202020204" pitchFamily="34" charset="0"/>
              </a:rPr>
              <a:t>Чайові зараховуються на карту офіціанта як переказ карта-карта</a:t>
            </a:r>
            <a:endParaRPr lang="en-US" dirty="0">
              <a:latin typeface="Century Gothic" panose="020B0502020202020204" pitchFamily="34" charset="0"/>
            </a:endParaRPr>
          </a:p>
          <a:p>
            <a:endParaRPr lang="uk-UA" sz="1600" dirty="0">
              <a:latin typeface="Century Gothic" panose="020B0502020202020204" pitchFamily="34" charset="0"/>
            </a:endParaRPr>
          </a:p>
          <a:p>
            <a:r>
              <a:rPr lang="uk-UA" dirty="0">
                <a:latin typeface="Century Gothic" panose="020B0502020202020204" pitchFamily="34" charset="0"/>
              </a:rPr>
              <a:t>Переваги сервісу</a:t>
            </a:r>
          </a:p>
          <a:p>
            <a:endParaRPr lang="uk-UA" sz="1600" dirty="0">
              <a:latin typeface="Century Gothic" panose="020B0502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dirty="0">
                <a:latin typeface="Century Gothic" panose="020B0502020202020204" pitchFamily="34" charset="0"/>
              </a:rPr>
              <a:t>Чайові можливо залишити з будь якої картки Україна та світу та зарахувати на будь яку картку України</a:t>
            </a:r>
          </a:p>
          <a:p>
            <a:endParaRPr lang="uk-UA" dirty="0">
              <a:latin typeface="Century Gothic" panose="020B0502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dirty="0">
                <a:latin typeface="Century Gothic" panose="020B0502020202020204" pitchFamily="34" charset="0"/>
              </a:rPr>
              <a:t>Вартість послуги складає 3 грн., які сплачує офіціант 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86064" y="274613"/>
            <a:ext cx="2475147" cy="565835"/>
          </a:xfrm>
          <a:prstGeom prst="rect">
            <a:avLst/>
          </a:prstGeom>
          <a:solidFill>
            <a:srgbClr val="FFF20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1800" b="1" dirty="0">
                <a:latin typeface="Century Gothic" panose="020B0502020202020204" pitchFamily="34" charset="0"/>
              </a:rPr>
              <a:t>Переваги</a:t>
            </a:r>
            <a:r>
              <a:rPr lang="ru-RU" sz="1800" b="1" dirty="0">
                <a:latin typeface="Century Gothic" panose="020B0502020202020204" pitchFamily="34" charset="0"/>
              </a:rPr>
              <a:t> для</a:t>
            </a:r>
            <a:r>
              <a:rPr lang="en-US" sz="1800" b="1" dirty="0">
                <a:latin typeface="Century Gothic" panose="020B0502020202020204" pitchFamily="34" charset="0"/>
              </a:rPr>
              <a:t> </a:t>
            </a:r>
            <a:r>
              <a:rPr lang="ru-RU" sz="1800" b="1" dirty="0">
                <a:latin typeface="Century Gothic" panose="020B0502020202020204" pitchFamily="34" charset="0"/>
              </a:rPr>
              <a:t>СЕ</a:t>
            </a:r>
            <a:r>
              <a:rPr lang="en-US" sz="1800" b="1" dirty="0">
                <a:latin typeface="Century Gothic" panose="020B0502020202020204" pitchFamily="34" charset="0"/>
              </a:rPr>
              <a:t>O</a:t>
            </a:r>
            <a:endParaRPr lang="ru-RU" sz="1800" b="1" dirty="0">
              <a:latin typeface="Century Gothic" panose="020B0502020202020204" pitchFamily="34" charset="0"/>
            </a:endParaRPr>
          </a:p>
          <a:p>
            <a:r>
              <a:rPr lang="ru-RU" sz="1800" b="1" dirty="0">
                <a:latin typeface="Century Gothic" panose="020B0502020202020204" pitchFamily="34" charset="0"/>
              </a:rPr>
              <a:t>Як </a:t>
            </a:r>
            <a:r>
              <a:rPr lang="uk-UA" sz="1800" b="1" dirty="0">
                <a:latin typeface="Century Gothic" panose="020B0502020202020204" pitchFamily="34" charset="0"/>
              </a:rPr>
              <a:t>це</a:t>
            </a:r>
            <a:r>
              <a:rPr lang="ru-RU" sz="1800" b="1" dirty="0">
                <a:latin typeface="Century Gothic" panose="020B0502020202020204" pitchFamily="34" charset="0"/>
              </a:rPr>
              <a:t> </a:t>
            </a:r>
            <a:r>
              <a:rPr lang="ru-RU" sz="1800" b="1" dirty="0" err="1">
                <a:latin typeface="Century Gothic" panose="020B0502020202020204" pitchFamily="34" charset="0"/>
              </a:rPr>
              <a:t>працю</a:t>
            </a:r>
            <a:r>
              <a:rPr lang="uk-UA" sz="1800" b="1" dirty="0">
                <a:latin typeface="Century Gothic" panose="020B0502020202020204" pitchFamily="34" charset="0"/>
              </a:rPr>
              <a:t>є.</a:t>
            </a:r>
            <a:endParaRPr lang="ru-RU" sz="1800" b="1" dirty="0">
              <a:latin typeface="Century Gothic" panose="020B0502020202020204" pitchFamily="34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7576455" y="2700715"/>
            <a:ext cx="4347141" cy="3722914"/>
            <a:chOff x="5618480" y="1191240"/>
            <a:chExt cx="5943712" cy="4742200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66" t="13612" r="11919" b="8424"/>
            <a:stretch/>
          </p:blipFill>
          <p:spPr>
            <a:xfrm>
              <a:off x="5851944" y="1452880"/>
              <a:ext cx="5466296" cy="3043947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18480" y="1191240"/>
              <a:ext cx="5943712" cy="4742200"/>
            </a:xfrm>
            <a:prstGeom prst="rect">
              <a:avLst/>
            </a:prstGeom>
          </p:spPr>
        </p:pic>
      </p:grp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469" y="3958982"/>
            <a:ext cx="603190" cy="60319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806" y="2415791"/>
            <a:ext cx="497256" cy="497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95156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510</TotalTime>
  <Words>541</Words>
  <Application>Microsoft Office PowerPoint</Application>
  <PresentationFormat>Широкий екран</PresentationFormat>
  <Paragraphs>77</Paragraphs>
  <Slides>14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Century Gothic</vt:lpstr>
      <vt:lpstr>Wingdings</vt:lpstr>
      <vt:lpstr>Тема Office</vt:lpstr>
      <vt:lpstr>Презентація PowerPoint</vt:lpstr>
      <vt:lpstr>Переваги для клієнта</vt:lpstr>
      <vt:lpstr>Переваги для клієнта. Як це працює.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Що необхідно для підключення ресторану до сервісу</vt:lpstr>
      <vt:lpstr>Презентація PowerPoint</vt:lpstr>
      <vt:lpstr>Презентація PowerPoint</vt:lpstr>
      <vt:lpstr>Презентація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Скороход Анастасия</dc:creator>
  <cp:lastModifiedBy>Viktoriia TSYBULSKA</cp:lastModifiedBy>
  <cp:revision>58</cp:revision>
  <dcterms:created xsi:type="dcterms:W3CDTF">2019-04-17T08:58:18Z</dcterms:created>
  <dcterms:modified xsi:type="dcterms:W3CDTF">2022-03-04T09:30:31Z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cef7f2da-30d3-430a-a9a4-8103a74342a8_Enabled">
    <vt:lpwstr>true</vt:lpwstr>
  </property>
  <property fmtid="{D5CDD505-2E9C-101B-9397-08002B2CF9AE}" pid="3" name="MSIP_Label_cef7f2da-30d3-430a-a9a4-8103a74342a8_SetDate">
    <vt:lpwstr>2021-04-06T07:57:07Z</vt:lpwstr>
  </property>
  <property fmtid="{D5CDD505-2E9C-101B-9397-08002B2CF9AE}" pid="4" name="MSIP_Label_cef7f2da-30d3-430a-a9a4-8103a74342a8_Method">
    <vt:lpwstr>Privileged</vt:lpwstr>
  </property>
  <property fmtid="{D5CDD505-2E9C-101B-9397-08002B2CF9AE}" pid="5" name="MSIP_Label_cef7f2da-30d3-430a-a9a4-8103a74342a8_Name">
    <vt:lpwstr>Public</vt:lpwstr>
  </property>
  <property fmtid="{D5CDD505-2E9C-101B-9397-08002B2CF9AE}" pid="6" name="MSIP_Label_cef7f2da-30d3-430a-a9a4-8103a74342a8_SiteId">
    <vt:lpwstr>9b511fda-f0b1-43a5-b06e-1e720f64520a</vt:lpwstr>
  </property>
  <property fmtid="{D5CDD505-2E9C-101B-9397-08002B2CF9AE}" pid="7" name="MSIP_Label_cef7f2da-30d3-430a-a9a4-8103a74342a8_ActionId">
    <vt:lpwstr>d2e74030-bb05-4409-a84d-df5d9dd005e0</vt:lpwstr>
  </property>
  <property fmtid="{D5CDD505-2E9C-101B-9397-08002B2CF9AE}" pid="8" name="MSIP_Label_cef7f2da-30d3-430a-a9a4-8103a74342a8_ContentBits">
    <vt:lpwstr>0</vt:lpwstr>
  </property>
</Properties>
</file>